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embeddedFontLst>
    <p:embeddedFont>
      <p:font typeface="Play" panose="020B0604020202020204" charset="0"/>
      <p:regular r:id="rId9"/>
      <p:bold r:id="rId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3" roundtripDataSignature="AMtx7mhEgCFv9uh3nsg3QUrrU4IWE7ee8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6"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customschemas.google.com/relationships/presentationmetadata" Target="metadata"/><Relationship Id="rId3" Type="http://schemas.openxmlformats.org/officeDocument/2006/relationships/slide" Target="slides/slide2.xml"/><Relationship Id="rId7" Type="http://schemas.openxmlformats.org/officeDocument/2006/relationships/slide" Target="slides/slide6.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presProps" Target="presProps.xml"/></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 name="Google Shape;113;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US" sz="1200" dirty="0">
                <a:solidFill>
                  <a:schemeClr val="dk1"/>
                </a:solidFill>
                <a:latin typeface="Arial"/>
                <a:ea typeface="Arial"/>
                <a:cs typeface="Arial"/>
                <a:sym typeface="Arial"/>
              </a:rPr>
              <a:t>The following slide gives the business context of the project. Telecoms businesses work on subscription systems, and therefore the churn decreases recurring income and the lifetime worth of any contract directly. It is usually more expensive to attract new clients by using marketing and promotions than to maintain the existing ones, thus churn is quite expensive. Meanwhile, operators are also gathering comprehensive information on what services clients utilize and how they are billed. These rich datasets provide a chance to use the classical machine learning techniques to predict the churn and provide the targeted retention strategies that concentrate the resources on the customers who are the most likely to leave.</a:t>
            </a:r>
            <a:endParaRPr dirty="0"/>
          </a:p>
          <a:p>
            <a:pPr marL="0" lvl="0" indent="0" algn="l" rtl="0">
              <a:spcBef>
                <a:spcPts val="0"/>
              </a:spcBef>
              <a:spcAft>
                <a:spcPts val="0"/>
              </a:spcAft>
              <a:buNone/>
            </a:pPr>
            <a:endParaRPr dirty="0"/>
          </a:p>
        </p:txBody>
      </p:sp>
      <p:sp>
        <p:nvSpPr>
          <p:cNvPr id="114" name="Google Shape;114;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US" sz="1200">
                <a:solidFill>
                  <a:schemeClr val="dk1"/>
                </a:solidFill>
                <a:latin typeface="Arial"/>
                <a:ea typeface="Arial"/>
                <a:cs typeface="Arial"/>
                <a:sym typeface="Arial"/>
              </a:rPr>
              <a:t>In this slide, the primary research question and its connection to the business objective are established. The essence question is whether demographic variables, subscribed services and billing information will be able to predict churn accurately. This is then narrowed down to two support questions: the first in this sequence is which classical model is the most sensible in trade-off between total accuracy and sensitivity to churners, the second is which aspects become the most important drivers of churn. A combination of these questions makes the analysis look as a modelling comparison and an exercise of interpretation, and the general business goal of locating the at-risk customers in time to act.</a:t>
            </a:r>
            <a:endParaRPr/>
          </a:p>
          <a:p>
            <a:pPr marL="0" lvl="0" indent="0" algn="l" rtl="0">
              <a:spcBef>
                <a:spcPts val="0"/>
              </a:spcBef>
              <a:spcAft>
                <a:spcPts val="0"/>
              </a:spcAft>
              <a:buNone/>
            </a:pPr>
            <a:endParaRPr/>
          </a:p>
        </p:txBody>
      </p:sp>
      <p:sp>
        <p:nvSpPr>
          <p:cNvPr id="131" name="Google Shape;13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 name="Google Shape;15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US" sz="1200">
                <a:solidFill>
                  <a:schemeClr val="dk1"/>
                </a:solidFill>
                <a:latin typeface="Arial"/>
                <a:ea typeface="Arial"/>
                <a:cs typeface="Arial"/>
                <a:sym typeface="Arial"/>
              </a:rPr>
              <a:t>This is a slide that summarises the Telco Customer Churn data that was used in the analysis. The sample consists of 7,043 customers, and the number is narrowed down to 7,032 when the cases where TotalCharges were missing are eliminated. Churn is the target variable that will show whether or not a customer dropped the provider last month. The predictors relate to three key areas, namely: demographics including gender and SeniorCitizen status; service related including phone and internet and add-on services and contract and Billing, including tenure, payment method and monthly and total charges. Churn rate is approximately 27%, and the non-churners are 73%. A 70/30 stratified split will yield equal training and test sets.</a:t>
            </a:r>
            <a:endParaRPr/>
          </a:p>
          <a:p>
            <a:pPr marL="0" lvl="0" indent="0" algn="l" rtl="0">
              <a:spcBef>
                <a:spcPts val="0"/>
              </a:spcBef>
              <a:spcAft>
                <a:spcPts val="0"/>
              </a:spcAft>
              <a:buNone/>
            </a:pPr>
            <a:endParaRPr/>
          </a:p>
        </p:txBody>
      </p:sp>
      <p:sp>
        <p:nvSpPr>
          <p:cNvPr id="152" name="Google Shape;15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5" name="Google Shape;17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US" sz="1200">
                <a:solidFill>
                  <a:schemeClr val="dk1"/>
                </a:solidFill>
                <a:latin typeface="Arial"/>
                <a:ea typeface="Arial"/>
                <a:cs typeface="Arial"/>
                <a:sym typeface="Arial"/>
              </a:rPr>
              <a:t>The following slide will summarize the four classical machine learning models that will be used on the churn problem. Logistic regression is interpretable and serves the purpose of modeling a log-odds of churn as a result of all predictors. Random Forest is a combination of 500 decision trees, which mean non-linear relationships and interactions, and provides variables importance measures as well. SVM radial basis function kernel creates a non-linear decision boundary, which is complex avoidance controlled by cost and gamma, k-Nearest Neighbours churns on the type of the 23 nearest training examples, and k is chosen through cross-validation. Accuracy, sensitivity and specificity are used to evaluate all the models.</a:t>
            </a:r>
            <a:endParaRPr/>
          </a:p>
          <a:p>
            <a:pPr marL="0" lvl="0" indent="0" algn="l" rtl="0">
              <a:spcBef>
                <a:spcPts val="0"/>
              </a:spcBef>
              <a:spcAft>
                <a:spcPts val="0"/>
              </a:spcAft>
              <a:buNone/>
            </a:pPr>
            <a:endParaRPr/>
          </a:p>
        </p:txBody>
      </p:sp>
      <p:sp>
        <p:nvSpPr>
          <p:cNvPr id="176" name="Google Shape;17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r>
              <a:rPr lang="en-US" sz="1200">
                <a:solidFill>
                  <a:schemeClr val="dk1"/>
                </a:solidFill>
                <a:latin typeface="Arial"/>
                <a:ea typeface="Arial"/>
                <a:cs typeface="Arial"/>
                <a:sym typeface="Arial"/>
              </a:rPr>
              <a:t>This slide is a summary and interpretation of the performance of the models in the test-set. The greatest overall accuracy of logistic regression is 0.814 with high specificity and moderate sensitivity of 0.591. Random Forest sacrifices accuracy in favour of improved ability to detect churners, to a sensitivity of 0.702 and thus to identify approximately 70% of customer leavers. SVM has the same accuracy and highest specificity whereas kNN has the worst average and sensitivity. The tenure, charges, contract type, and internet service are among the most important variables, which are identified by the Random Forest as significant causes of churn. In general, it can be concluded that Random Forest is suggested as an operational churn detector and logistic regression has an easy-to-read reporting.</a:t>
            </a:r>
            <a:endParaRPr/>
          </a:p>
          <a:p>
            <a:pPr marL="0" lvl="0" indent="0" algn="l" rtl="0">
              <a:spcBef>
                <a:spcPts val="0"/>
              </a:spcBef>
              <a:spcAft>
                <a:spcPts val="0"/>
              </a:spcAft>
              <a:buNone/>
            </a:pPr>
            <a:endParaRPr/>
          </a:p>
        </p:txBody>
      </p:sp>
      <p:sp>
        <p:nvSpPr>
          <p:cNvPr id="194" name="Google Shape;194;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8"/>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757575"/>
              </a:buClr>
              <a:buSzPts val="2400"/>
              <a:buNone/>
              <a:defRPr sz="2400">
                <a:solidFill>
                  <a:srgbClr val="757575"/>
                </a:solidFill>
              </a:defRPr>
            </a:lvl1pPr>
            <a:lvl2pPr marL="914400" lvl="1" indent="-228600" algn="l">
              <a:lnSpc>
                <a:spcPct val="90000"/>
              </a:lnSpc>
              <a:spcBef>
                <a:spcPts val="500"/>
              </a:spcBef>
              <a:spcAft>
                <a:spcPts val="0"/>
              </a:spcAft>
              <a:buClr>
                <a:srgbClr val="757575"/>
              </a:buClr>
              <a:buSzPts val="2000"/>
              <a:buNone/>
              <a:defRPr sz="2000">
                <a:solidFill>
                  <a:srgbClr val="757575"/>
                </a:solidFill>
              </a:defRPr>
            </a:lvl2pPr>
            <a:lvl3pPr marL="1371600" lvl="2" indent="-228600" algn="l">
              <a:lnSpc>
                <a:spcPct val="90000"/>
              </a:lnSpc>
              <a:spcBef>
                <a:spcPts val="500"/>
              </a:spcBef>
              <a:spcAft>
                <a:spcPts val="0"/>
              </a:spcAft>
              <a:buClr>
                <a:srgbClr val="757575"/>
              </a:buClr>
              <a:buSzPts val="1800"/>
              <a:buNone/>
              <a:defRPr sz="1800">
                <a:solidFill>
                  <a:srgbClr val="757575"/>
                </a:solidFill>
              </a:defRPr>
            </a:lvl3pPr>
            <a:lvl4pPr marL="1828800" lvl="3" indent="-228600" algn="l">
              <a:lnSpc>
                <a:spcPct val="90000"/>
              </a:lnSpc>
              <a:spcBef>
                <a:spcPts val="500"/>
              </a:spcBef>
              <a:spcAft>
                <a:spcPts val="0"/>
              </a:spcAft>
              <a:buClr>
                <a:srgbClr val="757575"/>
              </a:buClr>
              <a:buSzPts val="1600"/>
              <a:buNone/>
              <a:defRPr sz="1600">
                <a:solidFill>
                  <a:srgbClr val="757575"/>
                </a:solidFill>
              </a:defRPr>
            </a:lvl4pPr>
            <a:lvl5pPr marL="2286000" lvl="4" indent="-228600" algn="l">
              <a:lnSpc>
                <a:spcPct val="90000"/>
              </a:lnSpc>
              <a:spcBef>
                <a:spcPts val="500"/>
              </a:spcBef>
              <a:spcAft>
                <a:spcPts val="0"/>
              </a:spcAft>
              <a:buClr>
                <a:srgbClr val="757575"/>
              </a:buClr>
              <a:buSzPts val="1600"/>
              <a:buNone/>
              <a:defRPr sz="1600">
                <a:solidFill>
                  <a:srgbClr val="757575"/>
                </a:solidFill>
              </a:defRPr>
            </a:lvl5pPr>
            <a:lvl6pPr marL="2743200" lvl="5" indent="-228600" algn="l">
              <a:lnSpc>
                <a:spcPct val="90000"/>
              </a:lnSpc>
              <a:spcBef>
                <a:spcPts val="500"/>
              </a:spcBef>
              <a:spcAft>
                <a:spcPts val="0"/>
              </a:spcAft>
              <a:buClr>
                <a:srgbClr val="757575"/>
              </a:buClr>
              <a:buSzPts val="1600"/>
              <a:buNone/>
              <a:defRPr sz="1600">
                <a:solidFill>
                  <a:srgbClr val="757575"/>
                </a:solidFill>
              </a:defRPr>
            </a:lvl6pPr>
            <a:lvl7pPr marL="3200400" lvl="6" indent="-228600" algn="l">
              <a:lnSpc>
                <a:spcPct val="90000"/>
              </a:lnSpc>
              <a:spcBef>
                <a:spcPts val="500"/>
              </a:spcBef>
              <a:spcAft>
                <a:spcPts val="0"/>
              </a:spcAft>
              <a:buClr>
                <a:srgbClr val="757575"/>
              </a:buClr>
              <a:buSzPts val="1600"/>
              <a:buNone/>
              <a:defRPr sz="1600">
                <a:solidFill>
                  <a:srgbClr val="757575"/>
                </a:solidFill>
              </a:defRPr>
            </a:lvl7pPr>
            <a:lvl8pPr marL="3657600" lvl="7" indent="-228600" algn="l">
              <a:lnSpc>
                <a:spcPct val="90000"/>
              </a:lnSpc>
              <a:spcBef>
                <a:spcPts val="500"/>
              </a:spcBef>
              <a:spcAft>
                <a:spcPts val="0"/>
              </a:spcAft>
              <a:buClr>
                <a:srgbClr val="757575"/>
              </a:buClr>
              <a:buSzPts val="1600"/>
              <a:buNone/>
              <a:defRPr sz="1600">
                <a:solidFill>
                  <a:srgbClr val="757575"/>
                </a:solidFill>
              </a:defRPr>
            </a:lvl8pPr>
            <a:lvl9pPr marL="4114800" lvl="8" indent="-228600" algn="l">
              <a:lnSpc>
                <a:spcPct val="90000"/>
              </a:lnSpc>
              <a:spcBef>
                <a:spcPts val="500"/>
              </a:spcBef>
              <a:spcAft>
                <a:spcPts val="0"/>
              </a:spcAft>
              <a:buClr>
                <a:srgbClr val="757575"/>
              </a:buClr>
              <a:buSzPts val="1600"/>
              <a:buNone/>
              <a:defRPr sz="1600">
                <a:solidFill>
                  <a:srgbClr val="757575"/>
                </a:solidFill>
              </a:defRPr>
            </a:lvl9pPr>
          </a:lstStyle>
          <a:p>
            <a:endParaRPr/>
          </a:p>
        </p:txBody>
      </p:sp>
      <p:sp>
        <p:nvSpPr>
          <p:cNvPr id="30" name="Google Shape;30;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1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1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1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1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1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6"/>
          <p:cNvSpPr>
            <a:spLocks noGrp="1"/>
          </p:cNvSpPr>
          <p:nvPr>
            <p:ph type="pic" idx="2"/>
          </p:nvPr>
        </p:nvSpPr>
        <p:spPr>
          <a:xfrm>
            <a:off x="5183188" y="987425"/>
            <a:ext cx="6172200" cy="4873625"/>
          </a:xfrm>
          <a:prstGeom prst="rect">
            <a:avLst/>
          </a:prstGeom>
          <a:noFill/>
          <a:ln>
            <a:noFill/>
          </a:ln>
        </p:spPr>
      </p:sp>
      <p:sp>
        <p:nvSpPr>
          <p:cNvPr id="68" name="Google Shape;68;p1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Play"/>
              <a:buNone/>
              <a:defRPr sz="4400" b="0" i="0" u="none" strike="noStrike" cap="non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3" name="Google Shape;13;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757575"/>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757575"/>
                </a:solidFill>
                <a:latin typeface="Arial"/>
                <a:ea typeface="Arial"/>
                <a:cs typeface="Arial"/>
                <a:sym typeface="Arial"/>
              </a:defRPr>
            </a:lvl1pPr>
            <a:lvl2pPr marL="0" marR="0" lvl="1" indent="0" algn="r" rtl="0">
              <a:spcBef>
                <a:spcPts val="0"/>
              </a:spcBef>
              <a:buNone/>
              <a:defRPr sz="1200" b="0" i="0" u="none" strike="noStrike" cap="none">
                <a:solidFill>
                  <a:srgbClr val="757575"/>
                </a:solidFill>
                <a:latin typeface="Arial"/>
                <a:ea typeface="Arial"/>
                <a:cs typeface="Arial"/>
                <a:sym typeface="Arial"/>
              </a:defRPr>
            </a:lvl2pPr>
            <a:lvl3pPr marL="0" marR="0" lvl="2" indent="0" algn="r" rtl="0">
              <a:spcBef>
                <a:spcPts val="0"/>
              </a:spcBef>
              <a:buNone/>
              <a:defRPr sz="1200" b="0" i="0" u="none" strike="noStrike" cap="none">
                <a:solidFill>
                  <a:srgbClr val="757575"/>
                </a:solidFill>
                <a:latin typeface="Arial"/>
                <a:ea typeface="Arial"/>
                <a:cs typeface="Arial"/>
                <a:sym typeface="Arial"/>
              </a:defRPr>
            </a:lvl3pPr>
            <a:lvl4pPr marL="0" marR="0" lvl="3" indent="0" algn="r" rtl="0">
              <a:spcBef>
                <a:spcPts val="0"/>
              </a:spcBef>
              <a:buNone/>
              <a:defRPr sz="1200" b="0" i="0" u="none" strike="noStrike" cap="none">
                <a:solidFill>
                  <a:srgbClr val="757575"/>
                </a:solidFill>
                <a:latin typeface="Arial"/>
                <a:ea typeface="Arial"/>
                <a:cs typeface="Arial"/>
                <a:sym typeface="Arial"/>
              </a:defRPr>
            </a:lvl4pPr>
            <a:lvl5pPr marL="0" marR="0" lvl="4" indent="0" algn="r" rtl="0">
              <a:spcBef>
                <a:spcPts val="0"/>
              </a:spcBef>
              <a:buNone/>
              <a:defRPr sz="1200" b="0" i="0" u="none" strike="noStrike" cap="none">
                <a:solidFill>
                  <a:srgbClr val="757575"/>
                </a:solidFill>
                <a:latin typeface="Arial"/>
                <a:ea typeface="Arial"/>
                <a:cs typeface="Arial"/>
                <a:sym typeface="Arial"/>
              </a:defRPr>
            </a:lvl5pPr>
            <a:lvl6pPr marL="0" marR="0" lvl="5" indent="0" algn="r" rtl="0">
              <a:spcBef>
                <a:spcPts val="0"/>
              </a:spcBef>
              <a:buNone/>
              <a:defRPr sz="1200" b="0" i="0" u="none" strike="noStrike" cap="none">
                <a:solidFill>
                  <a:srgbClr val="757575"/>
                </a:solidFill>
                <a:latin typeface="Arial"/>
                <a:ea typeface="Arial"/>
                <a:cs typeface="Arial"/>
                <a:sym typeface="Arial"/>
              </a:defRPr>
            </a:lvl6pPr>
            <a:lvl7pPr marL="0" marR="0" lvl="6" indent="0" algn="r" rtl="0">
              <a:spcBef>
                <a:spcPts val="0"/>
              </a:spcBef>
              <a:buNone/>
              <a:defRPr sz="1200" b="0" i="0" u="none" strike="noStrike" cap="none">
                <a:solidFill>
                  <a:srgbClr val="757575"/>
                </a:solidFill>
                <a:latin typeface="Arial"/>
                <a:ea typeface="Arial"/>
                <a:cs typeface="Arial"/>
                <a:sym typeface="Arial"/>
              </a:defRPr>
            </a:lvl7pPr>
            <a:lvl8pPr marL="0" marR="0" lvl="7" indent="0" algn="r" rtl="0">
              <a:spcBef>
                <a:spcPts val="0"/>
              </a:spcBef>
              <a:buNone/>
              <a:defRPr sz="1200" b="0" i="0" u="none" strike="noStrike" cap="none">
                <a:solidFill>
                  <a:srgbClr val="757575"/>
                </a:solidFill>
                <a:latin typeface="Arial"/>
                <a:ea typeface="Arial"/>
                <a:cs typeface="Arial"/>
                <a:sym typeface="Arial"/>
              </a:defRPr>
            </a:lvl8pPr>
            <a:lvl9pPr marL="0" marR="0" lvl="8" indent="0" algn="r" rtl="0">
              <a:spcBef>
                <a:spcPts val="0"/>
              </a:spcBef>
              <a:buNone/>
              <a:defRPr sz="1200" b="0" i="0" u="none" strike="noStrike" cap="none">
                <a:solidFill>
                  <a:srgbClr val="75757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
          <p:cNvSpPr/>
          <p:nvPr/>
        </p:nvSpPr>
        <p:spPr>
          <a:xfrm>
            <a:off x="0" y="1"/>
            <a:ext cx="12191695"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89" name="Google Shape;89;p1"/>
          <p:cNvSpPr/>
          <p:nvPr/>
        </p:nvSpPr>
        <p:spPr>
          <a:xfrm>
            <a:off x="305" y="0"/>
            <a:ext cx="12191695"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800" b="0" i="0" u="none" strike="noStrike" cap="none">
              <a:solidFill>
                <a:schemeClr val="lt1"/>
              </a:solidFill>
              <a:latin typeface="Arial"/>
              <a:ea typeface="Arial"/>
              <a:cs typeface="Arial"/>
              <a:sym typeface="Arial"/>
            </a:endParaRPr>
          </a:p>
        </p:txBody>
      </p:sp>
      <p:sp>
        <p:nvSpPr>
          <p:cNvPr id="90" name="Google Shape;90;p1"/>
          <p:cNvSpPr/>
          <p:nvPr/>
        </p:nvSpPr>
        <p:spPr>
          <a:xfrm>
            <a:off x="1496934" y="3984"/>
            <a:ext cx="9376632" cy="6858000"/>
          </a:xfrm>
          <a:custGeom>
            <a:avLst/>
            <a:gdLst/>
            <a:ahLst/>
            <a:cxnLst/>
            <a:rect l="l" t="t" r="r" b="b"/>
            <a:pathLst>
              <a:path w="9376632" h="6858000" extrusionOk="0">
                <a:moveTo>
                  <a:pt x="1691615" y="0"/>
                </a:moveTo>
                <a:lnTo>
                  <a:pt x="7685017" y="0"/>
                </a:lnTo>
                <a:lnTo>
                  <a:pt x="7840634" y="134799"/>
                </a:lnTo>
                <a:cubicBezTo>
                  <a:pt x="8784230" y="992423"/>
                  <a:pt x="9376632" y="2229618"/>
                  <a:pt x="9376632" y="3605175"/>
                </a:cubicBezTo>
                <a:cubicBezTo>
                  <a:pt x="9376632" y="4818903"/>
                  <a:pt x="8915419" y="5924908"/>
                  <a:pt x="8158692" y="6757493"/>
                </a:cubicBezTo>
                <a:lnTo>
                  <a:pt x="8062868" y="6858000"/>
                </a:lnTo>
                <a:lnTo>
                  <a:pt x="1313765" y="6858000"/>
                </a:lnTo>
                <a:lnTo>
                  <a:pt x="1217940" y="6757493"/>
                </a:lnTo>
                <a:cubicBezTo>
                  <a:pt x="461213" y="5924908"/>
                  <a:pt x="0" y="4818903"/>
                  <a:pt x="0" y="3605175"/>
                </a:cubicBezTo>
                <a:cubicBezTo>
                  <a:pt x="0" y="2229618"/>
                  <a:pt x="592403" y="992423"/>
                  <a:pt x="1535999" y="134799"/>
                </a:cubicBezTo>
                <a:close/>
              </a:path>
            </a:pathLst>
          </a:custGeom>
          <a:gradFill>
            <a:gsLst>
              <a:gs pos="0">
                <a:srgbClr val="4EA72E">
                  <a:alpha val="20000"/>
                </a:srgbClr>
              </a:gs>
              <a:gs pos="16000">
                <a:srgbClr val="4EA72E">
                  <a:alpha val="20000"/>
                </a:srgbClr>
              </a:gs>
              <a:gs pos="85000">
                <a:srgbClr val="156082">
                  <a:alpha val="40000"/>
                </a:srgbClr>
              </a:gs>
              <a:gs pos="100000">
                <a:srgbClr val="156082">
                  <a:alpha val="40000"/>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91" name="Google Shape;91;p1"/>
          <p:cNvGrpSpPr/>
          <p:nvPr/>
        </p:nvGrpSpPr>
        <p:grpSpPr>
          <a:xfrm>
            <a:off x="1303402" y="3985"/>
            <a:ext cx="9772765" cy="6858000"/>
            <a:chOff x="1303402" y="36937"/>
            <a:chExt cx="9772765" cy="6858000"/>
          </a:xfrm>
        </p:grpSpPr>
        <p:sp>
          <p:nvSpPr>
            <p:cNvPr id="92" name="Google Shape;92;p1"/>
            <p:cNvSpPr/>
            <p:nvPr/>
          </p:nvSpPr>
          <p:spPr>
            <a:xfrm>
              <a:off x="1560551" y="36937"/>
              <a:ext cx="9313016" cy="6858000"/>
            </a:xfrm>
            <a:custGeom>
              <a:avLst/>
              <a:gdLst/>
              <a:ahLst/>
              <a:cxnLst/>
              <a:rect l="l" t="t" r="r" b="b"/>
              <a:pathLst>
                <a:path w="9313016" h="6858000" extrusionOk="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3" name="Google Shape;93;p1"/>
            <p:cNvSpPr/>
            <p:nvPr/>
          </p:nvSpPr>
          <p:spPr>
            <a:xfrm>
              <a:off x="1659468" y="36937"/>
              <a:ext cx="9065550" cy="6858000"/>
            </a:xfrm>
            <a:custGeom>
              <a:avLst/>
              <a:gdLst/>
              <a:ahLst/>
              <a:cxnLst/>
              <a:rect l="l" t="t" r="r" b="b"/>
              <a:pathLst>
                <a:path w="9065550" h="6858000" extrusionOk="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4" name="Google Shape;94;p1"/>
            <p:cNvSpPr/>
            <p:nvPr/>
          </p:nvSpPr>
          <p:spPr>
            <a:xfrm>
              <a:off x="1648217" y="36937"/>
              <a:ext cx="9088051" cy="6858000"/>
            </a:xfrm>
            <a:custGeom>
              <a:avLst/>
              <a:gdLst/>
              <a:ahLst/>
              <a:cxnLst/>
              <a:rect l="l" t="t" r="r" b="b"/>
              <a:pathLst>
                <a:path w="9088051" h="6858000" extrusionOk="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5" name="Google Shape;95;p1"/>
            <p:cNvSpPr/>
            <p:nvPr/>
          </p:nvSpPr>
          <p:spPr>
            <a:xfrm>
              <a:off x="1629061" y="36937"/>
              <a:ext cx="9107210" cy="6858000"/>
            </a:xfrm>
            <a:custGeom>
              <a:avLst/>
              <a:gdLst/>
              <a:ahLst/>
              <a:cxnLst/>
              <a:rect l="l" t="t" r="r" b="b"/>
              <a:pathLst>
                <a:path w="9107210" h="6858000" extrusionOk="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6" name="Google Shape;96;p1"/>
            <p:cNvSpPr/>
            <p:nvPr/>
          </p:nvSpPr>
          <p:spPr>
            <a:xfrm>
              <a:off x="1318434" y="36937"/>
              <a:ext cx="9747620" cy="6858000"/>
            </a:xfrm>
            <a:custGeom>
              <a:avLst/>
              <a:gdLst/>
              <a:ahLst/>
              <a:cxnLst/>
              <a:rect l="l" t="t" r="r" b="b"/>
              <a:pathLst>
                <a:path w="9747620" h="6858000" extrusionOk="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solidFill>
              <a:schemeClr val="lt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7" name="Google Shape;97;p1"/>
            <p:cNvSpPr/>
            <p:nvPr/>
          </p:nvSpPr>
          <p:spPr>
            <a:xfrm>
              <a:off x="1308320" y="36937"/>
              <a:ext cx="9767847" cy="6858000"/>
            </a:xfrm>
            <a:custGeom>
              <a:avLst/>
              <a:gdLst/>
              <a:ahLst/>
              <a:cxnLst/>
              <a:rect l="l" t="t" r="r" b="b"/>
              <a:pathLst>
                <a:path w="9767847" h="6858000" extrusionOk="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98" name="Google Shape;98;p1"/>
            <p:cNvSpPr/>
            <p:nvPr/>
          </p:nvSpPr>
          <p:spPr>
            <a:xfrm>
              <a:off x="1303402" y="36937"/>
              <a:ext cx="9767847" cy="6858000"/>
            </a:xfrm>
            <a:custGeom>
              <a:avLst/>
              <a:gdLst/>
              <a:ahLst/>
              <a:cxnLst/>
              <a:rect l="l" t="t" r="r" b="b"/>
              <a:pathLst>
                <a:path w="9767847" h="6858000" extrusionOk="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
        <p:nvSpPr>
          <p:cNvPr id="100" name="Google Shape;100;p1"/>
          <p:cNvSpPr txBox="1">
            <a:spLocks noGrp="1"/>
          </p:cNvSpPr>
          <p:nvPr>
            <p:ph type="subTitle" idx="1"/>
          </p:nvPr>
        </p:nvSpPr>
        <p:spPr>
          <a:xfrm>
            <a:off x="3517624" y="2944780"/>
            <a:ext cx="5410383" cy="142485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2"/>
              </a:buClr>
              <a:buSzPts val="2000"/>
              <a:buNone/>
            </a:pPr>
            <a:r>
              <a:rPr lang="en-US" sz="2000" b="1" dirty="0">
                <a:solidFill>
                  <a:schemeClr val="dk2"/>
                </a:solidFill>
              </a:rPr>
              <a:t>Predicting Telco Customer Churn Using Classical Machine Learning Models</a:t>
            </a:r>
            <a:endParaRPr sz="2000" b="1" dirty="0">
              <a:solidFill>
                <a:schemeClr val="dk2"/>
              </a:solidFill>
            </a:endParaRPr>
          </a:p>
        </p:txBody>
      </p:sp>
      <p:grpSp>
        <p:nvGrpSpPr>
          <p:cNvPr id="101" name="Google Shape;101;p1"/>
          <p:cNvGrpSpPr/>
          <p:nvPr/>
        </p:nvGrpSpPr>
        <p:grpSpPr>
          <a:xfrm>
            <a:off x="-305" y="-4155"/>
            <a:ext cx="2514948" cy="2174333"/>
            <a:chOff x="-305" y="-4155"/>
            <a:chExt cx="2514948" cy="2174333"/>
          </a:xfrm>
        </p:grpSpPr>
        <p:sp>
          <p:nvSpPr>
            <p:cNvPr id="102" name="Google Shape;102;p1"/>
            <p:cNvSpPr/>
            <p:nvPr/>
          </p:nvSpPr>
          <p:spPr>
            <a:xfrm>
              <a:off x="-305" y="0"/>
              <a:ext cx="2514948" cy="2170178"/>
            </a:xfrm>
            <a:custGeom>
              <a:avLst/>
              <a:gdLst/>
              <a:ahLst/>
              <a:cxnLst/>
              <a:rect l="l" t="t" r="r" b="b"/>
              <a:pathLst>
                <a:path w="2514948" h="2170178" extrusionOk="0">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3" name="Google Shape;103;p1"/>
            <p:cNvSpPr/>
            <p:nvPr/>
          </p:nvSpPr>
          <p:spPr>
            <a:xfrm>
              <a:off x="-305" y="-4155"/>
              <a:ext cx="2493062" cy="1947896"/>
            </a:xfrm>
            <a:custGeom>
              <a:avLst/>
              <a:gdLst/>
              <a:ahLst/>
              <a:cxnLst/>
              <a:rect l="l" t="t" r="r" b="b"/>
              <a:pathLst>
                <a:path w="2493062" h="1947896" extrusionOk="0">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4" name="Google Shape;104;p1"/>
            <p:cNvSpPr/>
            <p:nvPr/>
          </p:nvSpPr>
          <p:spPr>
            <a:xfrm>
              <a:off x="-305" y="0"/>
              <a:ext cx="2501089" cy="1972702"/>
            </a:xfrm>
            <a:custGeom>
              <a:avLst/>
              <a:gdLst/>
              <a:ahLst/>
              <a:cxnLst/>
              <a:rect l="l" t="t" r="r" b="b"/>
              <a:pathLst>
                <a:path w="2501089" h="1972702" extrusionOk="0">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800" b="0" i="0" u="none" strike="noStrike" cap="none">
                <a:solidFill>
                  <a:schemeClr val="lt1"/>
                </a:solidFill>
                <a:latin typeface="Arial"/>
                <a:ea typeface="Arial"/>
                <a:cs typeface="Arial"/>
                <a:sym typeface="Arial"/>
              </a:endParaRPr>
            </a:p>
          </p:txBody>
        </p:sp>
        <p:sp>
          <p:nvSpPr>
            <p:cNvPr id="105" name="Google Shape;105;p1"/>
            <p:cNvSpPr/>
            <p:nvPr/>
          </p:nvSpPr>
          <p:spPr>
            <a:xfrm>
              <a:off x="305" y="1"/>
              <a:ext cx="2491105" cy="1943661"/>
            </a:xfrm>
            <a:custGeom>
              <a:avLst/>
              <a:gdLst/>
              <a:ahLst/>
              <a:cxnLst/>
              <a:rect l="l" t="t" r="r" b="b"/>
              <a:pathLst>
                <a:path w="2491105" h="1943661" extrusionOk="0">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grpSp>
        <p:nvGrpSpPr>
          <p:cNvPr id="106" name="Google Shape;106;p1"/>
          <p:cNvGrpSpPr/>
          <p:nvPr/>
        </p:nvGrpSpPr>
        <p:grpSpPr>
          <a:xfrm rot="10800000">
            <a:off x="9685727" y="4683666"/>
            <a:ext cx="2514948" cy="2174333"/>
            <a:chOff x="-305" y="-4155"/>
            <a:chExt cx="2514948" cy="2174333"/>
          </a:xfrm>
        </p:grpSpPr>
        <p:sp>
          <p:nvSpPr>
            <p:cNvPr id="107" name="Google Shape;107;p1"/>
            <p:cNvSpPr/>
            <p:nvPr/>
          </p:nvSpPr>
          <p:spPr>
            <a:xfrm>
              <a:off x="-305" y="0"/>
              <a:ext cx="2514948" cy="2170178"/>
            </a:xfrm>
            <a:custGeom>
              <a:avLst/>
              <a:gdLst/>
              <a:ahLst/>
              <a:cxnLst/>
              <a:rect l="l" t="t" r="r" b="b"/>
              <a:pathLst>
                <a:path w="2514948" h="2170178" extrusionOk="0">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8" name="Google Shape;108;p1"/>
            <p:cNvSpPr/>
            <p:nvPr/>
          </p:nvSpPr>
          <p:spPr>
            <a:xfrm>
              <a:off x="-305" y="-4155"/>
              <a:ext cx="2493062" cy="1947896"/>
            </a:xfrm>
            <a:custGeom>
              <a:avLst/>
              <a:gdLst/>
              <a:ahLst/>
              <a:cxnLst/>
              <a:rect l="l" t="t" r="r" b="b"/>
              <a:pathLst>
                <a:path w="2493062" h="1947896" extrusionOk="0">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09" name="Google Shape;109;p1"/>
            <p:cNvSpPr/>
            <p:nvPr/>
          </p:nvSpPr>
          <p:spPr>
            <a:xfrm>
              <a:off x="-305" y="0"/>
              <a:ext cx="2501089" cy="1972702"/>
            </a:xfrm>
            <a:custGeom>
              <a:avLst/>
              <a:gdLst/>
              <a:ahLst/>
              <a:cxnLst/>
              <a:rect l="l" t="t" r="r" b="b"/>
              <a:pathLst>
                <a:path w="2501089" h="1972702" extrusionOk="0">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800" b="0" i="0" u="none" strike="noStrike" cap="none">
                <a:solidFill>
                  <a:schemeClr val="lt1"/>
                </a:solidFill>
                <a:latin typeface="Arial"/>
                <a:ea typeface="Arial"/>
                <a:cs typeface="Arial"/>
                <a:sym typeface="Arial"/>
              </a:endParaRPr>
            </a:p>
          </p:txBody>
        </p:sp>
        <p:sp>
          <p:nvSpPr>
            <p:cNvPr id="110" name="Google Shape;110;p1"/>
            <p:cNvSpPr/>
            <p:nvPr/>
          </p:nvSpPr>
          <p:spPr>
            <a:xfrm>
              <a:off x="305" y="1"/>
              <a:ext cx="2491105" cy="1943661"/>
            </a:xfrm>
            <a:custGeom>
              <a:avLst/>
              <a:gdLst/>
              <a:ahLst/>
              <a:cxnLst/>
              <a:rect l="l" t="t" r="r" b="b"/>
              <a:pathLst>
                <a:path w="2491105" h="1943661" extrusionOk="0">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0">
                  <a:srgbClr val="FFFFFF">
                    <a:alpha val="9803"/>
                  </a:srgbClr>
                </a:gs>
                <a:gs pos="2000">
                  <a:srgbClr val="FFFFFF">
                    <a:alpha val="9803"/>
                  </a:srgbClr>
                </a:gs>
                <a:gs pos="16000">
                  <a:srgbClr val="4EA72E">
                    <a:alpha val="9803"/>
                  </a:srgbClr>
                </a:gs>
                <a:gs pos="85000">
                  <a:srgbClr val="156082">
                    <a:alpha val="9803"/>
                  </a:srgbClr>
                </a:gs>
                <a:gs pos="100000">
                  <a:srgbClr val="FFFFFF">
                    <a:alpha val="9803"/>
                  </a:srgbClr>
                </a:gs>
              </a:gsLst>
              <a:lin ang="12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5"/>
        <p:cNvGrpSpPr/>
        <p:nvPr/>
      </p:nvGrpSpPr>
      <p:grpSpPr>
        <a:xfrm>
          <a:off x="0" y="0"/>
          <a:ext cx="0" cy="0"/>
          <a:chOff x="0" y="0"/>
          <a:chExt cx="0" cy="0"/>
        </a:xfrm>
      </p:grpSpPr>
      <p:pic>
        <p:nvPicPr>
          <p:cNvPr id="116" name="Google Shape;116;p2"/>
          <p:cNvPicPr preferRelativeResize="0"/>
          <p:nvPr/>
        </p:nvPicPr>
        <p:blipFill rotWithShape="1">
          <a:blip r:embed="rId3">
            <a:alphaModFix/>
          </a:blip>
          <a:srcRect b="15730"/>
          <a:stretch/>
        </p:blipFill>
        <p:spPr>
          <a:xfrm>
            <a:off x="20" y="10"/>
            <a:ext cx="12191980" cy="6857990"/>
          </a:xfrm>
          <a:prstGeom prst="rect">
            <a:avLst/>
          </a:prstGeom>
          <a:noFill/>
          <a:ln>
            <a:noFill/>
          </a:ln>
        </p:spPr>
      </p:pic>
      <p:sp>
        <p:nvSpPr>
          <p:cNvPr id="117" name="Google Shape;117;p2"/>
          <p:cNvSpPr/>
          <p:nvPr/>
        </p:nvSpPr>
        <p:spPr>
          <a:xfrm>
            <a:off x="0" y="0"/>
            <a:ext cx="12192000" cy="6858000"/>
          </a:xfrm>
          <a:prstGeom prst="rect">
            <a:avLst/>
          </a:prstGeom>
          <a:gradFill>
            <a:gsLst>
              <a:gs pos="0">
                <a:srgbClr val="E8E8E8">
                  <a:alpha val="67843"/>
                </a:srgbClr>
              </a:gs>
              <a:gs pos="10000">
                <a:srgbClr val="E8E8E8">
                  <a:alpha val="67843"/>
                </a:srgbClr>
              </a:gs>
              <a:gs pos="85000">
                <a:srgbClr val="E8E8E8">
                  <a:alpha val="96862"/>
                </a:srgbClr>
              </a:gs>
              <a:gs pos="100000">
                <a:srgbClr val="E8E8E8">
                  <a:alpha val="96862"/>
                </a:srgb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8" name="Google Shape;118;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Play"/>
              <a:buNone/>
            </a:pPr>
            <a:r>
              <a:rPr lang="en-US" b="1"/>
              <a:t>Background</a:t>
            </a:r>
            <a:endParaRPr/>
          </a:p>
        </p:txBody>
      </p:sp>
      <p:grpSp>
        <p:nvGrpSpPr>
          <p:cNvPr id="119" name="Google Shape;119;p2"/>
          <p:cNvGrpSpPr/>
          <p:nvPr/>
        </p:nvGrpSpPr>
        <p:grpSpPr>
          <a:xfrm>
            <a:off x="2586264" y="1828600"/>
            <a:ext cx="7019471" cy="4345387"/>
            <a:chOff x="1748064" y="2975"/>
            <a:chExt cx="7019471" cy="4345387"/>
          </a:xfrm>
        </p:grpSpPr>
        <p:sp>
          <p:nvSpPr>
            <p:cNvPr id="120" name="Google Shape;120;p2"/>
            <p:cNvSpPr/>
            <p:nvPr/>
          </p:nvSpPr>
          <p:spPr>
            <a:xfrm>
              <a:off x="1748064" y="2975"/>
              <a:ext cx="3342605" cy="2005563"/>
            </a:xfrm>
            <a:prstGeom prst="rect">
              <a:avLst/>
            </a:prstGeom>
            <a:gradFill>
              <a:gsLst>
                <a:gs pos="0">
                  <a:srgbClr val="EC8154"/>
                </a:gs>
                <a:gs pos="50000">
                  <a:srgbClr val="F16E27"/>
                </a:gs>
                <a:gs pos="100000">
                  <a:srgbClr val="DF5D18"/>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txBox="1"/>
            <p:nvPr/>
          </p:nvSpPr>
          <p:spPr>
            <a:xfrm>
              <a:off x="1748064" y="2975"/>
              <a:ext cx="3342605" cy="200556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chemeClr val="lt1"/>
                </a:buClr>
                <a:buSzPts val="2400"/>
                <a:buFont typeface="Arial"/>
                <a:buNone/>
              </a:pPr>
              <a:r>
                <a:rPr lang="en-US" sz="2400" b="0" i="0" u="none" strike="noStrike" cap="none">
                  <a:solidFill>
                    <a:schemeClr val="lt1"/>
                  </a:solidFill>
                  <a:latin typeface="Arial"/>
                  <a:ea typeface="Arial"/>
                  <a:cs typeface="Arial"/>
                  <a:sym typeface="Arial"/>
                </a:rPr>
                <a:t>Telecom companies lose revenue when customers churn.</a:t>
              </a:r>
              <a:endParaRPr/>
            </a:p>
          </p:txBody>
        </p:sp>
        <p:sp>
          <p:nvSpPr>
            <p:cNvPr id="122" name="Google Shape;122;p2"/>
            <p:cNvSpPr/>
            <p:nvPr/>
          </p:nvSpPr>
          <p:spPr>
            <a:xfrm>
              <a:off x="5424930" y="2975"/>
              <a:ext cx="3342605" cy="2005563"/>
            </a:xfrm>
            <a:prstGeom prst="rect">
              <a:avLst/>
            </a:prstGeom>
            <a:gradFill>
              <a:gsLst>
                <a:gs pos="0">
                  <a:srgbClr val="D1C74A"/>
                </a:gs>
                <a:gs pos="50000">
                  <a:srgbClr val="D0C514"/>
                </a:gs>
                <a:gs pos="100000">
                  <a:srgbClr val="BFB40A"/>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txBox="1"/>
            <p:nvPr/>
          </p:nvSpPr>
          <p:spPr>
            <a:xfrm>
              <a:off x="5424930" y="2975"/>
              <a:ext cx="3342605" cy="200556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chemeClr val="lt1"/>
                </a:buClr>
                <a:buSzPts val="2400"/>
                <a:buFont typeface="Arial"/>
                <a:buNone/>
              </a:pPr>
              <a:r>
                <a:rPr lang="en-US" sz="2400" b="0" i="0" u="none" strike="noStrike" cap="none">
                  <a:solidFill>
                    <a:schemeClr val="lt1"/>
                  </a:solidFill>
                  <a:latin typeface="Arial"/>
                  <a:ea typeface="Arial"/>
                  <a:cs typeface="Arial"/>
                  <a:sym typeface="Arial"/>
                </a:rPr>
                <a:t>Retaining existing customers is usually cheaper than acquiring new ones.</a:t>
              </a:r>
              <a:endParaRPr/>
            </a:p>
          </p:txBody>
        </p:sp>
        <p:sp>
          <p:nvSpPr>
            <p:cNvPr id="124" name="Google Shape;124;p2"/>
            <p:cNvSpPr/>
            <p:nvPr/>
          </p:nvSpPr>
          <p:spPr>
            <a:xfrm>
              <a:off x="1748064" y="2342799"/>
              <a:ext cx="3342605" cy="2005563"/>
            </a:xfrm>
            <a:prstGeom prst="rect">
              <a:avLst/>
            </a:prstGeom>
            <a:gradFill>
              <a:gsLst>
                <a:gs pos="0">
                  <a:srgbClr val="6AA34A"/>
                </a:gs>
                <a:gs pos="50000">
                  <a:srgbClr val="549D15"/>
                </a:gs>
                <a:gs pos="100000">
                  <a:srgbClr val="4A8F0D"/>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txBox="1"/>
            <p:nvPr/>
          </p:nvSpPr>
          <p:spPr>
            <a:xfrm>
              <a:off x="1748064" y="2342799"/>
              <a:ext cx="3342605" cy="200556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chemeClr val="lt1"/>
                </a:buClr>
                <a:buSzPts val="2400"/>
                <a:buFont typeface="Arial"/>
                <a:buNone/>
              </a:pPr>
              <a:r>
                <a:rPr lang="en-US" sz="2400" b="0" i="0" u="none" strike="noStrike" cap="none">
                  <a:solidFill>
                    <a:schemeClr val="lt1"/>
                  </a:solidFill>
                  <a:latin typeface="Arial"/>
                  <a:ea typeface="Arial"/>
                  <a:cs typeface="Arial"/>
                  <a:sym typeface="Arial"/>
                </a:rPr>
                <a:t>Telco operators collect rich data on services and billing behaviour.</a:t>
              </a:r>
              <a:endParaRPr/>
            </a:p>
          </p:txBody>
        </p:sp>
        <p:sp>
          <p:nvSpPr>
            <p:cNvPr id="126" name="Google Shape;126;p2"/>
            <p:cNvSpPr/>
            <p:nvPr/>
          </p:nvSpPr>
          <p:spPr>
            <a:xfrm>
              <a:off x="5424930" y="2342799"/>
              <a:ext cx="3342605" cy="2005563"/>
            </a:xfrm>
            <a:prstGeom prst="rect">
              <a:avLst/>
            </a:prstGeom>
            <a:gradFill>
              <a:gsLst>
                <a:gs pos="0">
                  <a:srgbClr val="497B4D"/>
                </a:gs>
                <a:gs pos="50000">
                  <a:srgbClr val="126D20"/>
                </a:gs>
                <a:gs pos="100000">
                  <a:srgbClr val="0C6319"/>
                </a:gs>
              </a:gsLst>
              <a:lin ang="5400000" scaled="0"/>
            </a:gradFill>
            <a:ln>
              <a:noFill/>
            </a:ln>
            <a:effectLst>
              <a:outerShdw blurRad="57150" dist="19050" dir="5400000" algn="ctr" rotWithShape="0">
                <a:srgbClr val="000000">
                  <a:alpha val="62745"/>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txBox="1"/>
            <p:nvPr/>
          </p:nvSpPr>
          <p:spPr>
            <a:xfrm>
              <a:off x="5424930" y="2342799"/>
              <a:ext cx="3342605" cy="2005563"/>
            </a:xfrm>
            <a:prstGeom prst="rect">
              <a:avLst/>
            </a:prstGeom>
            <a:noFill/>
            <a:ln>
              <a:noFill/>
            </a:ln>
          </p:spPr>
          <p:txBody>
            <a:bodyPr spcFirstLastPara="1" wrap="square" lIns="91425" tIns="91425" rIns="91425" bIns="91425" anchor="ctr" anchorCtr="0">
              <a:noAutofit/>
            </a:bodyPr>
            <a:lstStyle/>
            <a:p>
              <a:pPr marL="0" marR="0" lvl="0" indent="0" algn="ctr" rtl="0">
                <a:lnSpc>
                  <a:spcPct val="90000"/>
                </a:lnSpc>
                <a:spcBef>
                  <a:spcPts val="0"/>
                </a:spcBef>
                <a:spcAft>
                  <a:spcPts val="0"/>
                </a:spcAft>
                <a:buClr>
                  <a:schemeClr val="lt1"/>
                </a:buClr>
                <a:buSzPts val="2400"/>
                <a:buFont typeface="Arial"/>
                <a:buNone/>
              </a:pPr>
              <a:r>
                <a:rPr lang="en-US" sz="2400" b="0" i="0" u="none" strike="noStrike" cap="none">
                  <a:solidFill>
                    <a:schemeClr val="lt1"/>
                  </a:solidFill>
                  <a:latin typeface="Arial"/>
                  <a:ea typeface="Arial"/>
                  <a:cs typeface="Arial"/>
                  <a:sym typeface="Arial"/>
                </a:rPr>
                <a:t>Aim: use classical machine learning to predict customer churn and support targeted retention strategies.</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pic>
        <p:nvPicPr>
          <p:cNvPr id="133" name="Google Shape;133;p3"/>
          <p:cNvPicPr preferRelativeResize="0"/>
          <p:nvPr/>
        </p:nvPicPr>
        <p:blipFill rotWithShape="1">
          <a:blip r:embed="rId3">
            <a:alphaModFix/>
          </a:blip>
          <a:srcRect b="15730"/>
          <a:stretch/>
        </p:blipFill>
        <p:spPr>
          <a:xfrm>
            <a:off x="20" y="10"/>
            <a:ext cx="12191980" cy="6857990"/>
          </a:xfrm>
          <a:prstGeom prst="rect">
            <a:avLst/>
          </a:prstGeom>
          <a:noFill/>
          <a:ln>
            <a:noFill/>
          </a:ln>
        </p:spPr>
      </p:pic>
      <p:sp>
        <p:nvSpPr>
          <p:cNvPr id="134" name="Google Shape;134;p3"/>
          <p:cNvSpPr/>
          <p:nvPr/>
        </p:nvSpPr>
        <p:spPr>
          <a:xfrm>
            <a:off x="0" y="0"/>
            <a:ext cx="12196802" cy="6858000"/>
          </a:xfrm>
          <a:prstGeom prst="rect">
            <a:avLst/>
          </a:prstGeom>
          <a:gradFill>
            <a:gsLst>
              <a:gs pos="0">
                <a:srgbClr val="E8E8E8">
                  <a:alpha val="83921"/>
                </a:srgbClr>
              </a:gs>
              <a:gs pos="28000">
                <a:srgbClr val="E8E8E8">
                  <a:alpha val="83921"/>
                </a:srgbClr>
              </a:gs>
              <a:gs pos="74000">
                <a:schemeClr val="lt1"/>
              </a:gs>
              <a:gs pos="100000">
                <a:schemeClr val="lt1"/>
              </a:gs>
            </a:gsLst>
            <a:path path="circle">
              <a:fillToRect l="100000" t="100000"/>
            </a:path>
            <a:tileRect r="-100000" b="-10000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35" name="Google Shape;13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Play"/>
              <a:buNone/>
            </a:pPr>
            <a:r>
              <a:rPr lang="en-US" b="1"/>
              <a:t>Research Question</a:t>
            </a:r>
            <a:endParaRPr b="1"/>
          </a:p>
        </p:txBody>
      </p:sp>
      <p:grpSp>
        <p:nvGrpSpPr>
          <p:cNvPr id="136" name="Google Shape;136;p3"/>
          <p:cNvGrpSpPr/>
          <p:nvPr/>
        </p:nvGrpSpPr>
        <p:grpSpPr>
          <a:xfrm>
            <a:off x="838200" y="1981784"/>
            <a:ext cx="10515600" cy="4039020"/>
            <a:chOff x="0" y="156159"/>
            <a:chExt cx="10515600" cy="4039020"/>
          </a:xfrm>
        </p:grpSpPr>
        <p:sp>
          <p:nvSpPr>
            <p:cNvPr id="137" name="Google Shape;137;p3"/>
            <p:cNvSpPr/>
            <p:nvPr/>
          </p:nvSpPr>
          <p:spPr>
            <a:xfrm>
              <a:off x="0" y="436599"/>
              <a:ext cx="10515600" cy="1077300"/>
            </a:xfrm>
            <a:prstGeom prst="rect">
              <a:avLst/>
            </a:prstGeom>
            <a:solidFill>
              <a:schemeClr val="lt1">
                <a:alpha val="89803"/>
              </a:schemeClr>
            </a:solidFill>
            <a:ln w="19050" cap="flat" cmpd="sng">
              <a:solidFill>
                <a:srgbClr val="176B22"/>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txBox="1"/>
            <p:nvPr/>
          </p:nvSpPr>
          <p:spPr>
            <a:xfrm>
              <a:off x="0" y="436599"/>
              <a:ext cx="10515600" cy="1077300"/>
            </a:xfrm>
            <a:prstGeom prst="rect">
              <a:avLst/>
            </a:prstGeom>
            <a:noFill/>
            <a:ln>
              <a:noFill/>
            </a:ln>
          </p:spPr>
          <p:txBody>
            <a:bodyPr spcFirstLastPara="1" wrap="square" lIns="816125" tIns="395725" rIns="816125" bIns="135125" anchor="t" anchorCtr="0">
              <a:noAutofit/>
            </a:bodyPr>
            <a:lstStyle/>
            <a:p>
              <a:pPr marL="171450" marR="0" lvl="1" indent="-171450" algn="l" rtl="0">
                <a:lnSpc>
                  <a:spcPct val="90000"/>
                </a:lnSpc>
                <a:spcBef>
                  <a:spcPts val="0"/>
                </a:spcBef>
                <a:spcAft>
                  <a:spcPts val="0"/>
                </a:spcAft>
                <a:buClr>
                  <a:schemeClr val="dk1"/>
                </a:buClr>
                <a:buSzPts val="1900"/>
                <a:buFont typeface="Arial"/>
                <a:buChar char="•"/>
              </a:pPr>
              <a:r>
                <a:rPr lang="en-US" sz="1900" b="0" i="0" u="none" strike="noStrike" cap="none">
                  <a:solidFill>
                    <a:schemeClr val="dk1"/>
                  </a:solidFill>
                  <a:latin typeface="Arial"/>
                  <a:ea typeface="Arial"/>
                  <a:cs typeface="Arial"/>
                  <a:sym typeface="Arial"/>
                </a:rPr>
                <a:t>Can we accurately predict which customers will churn based on their demographic, service and billing information?</a:t>
              </a:r>
              <a:endParaRPr sz="1900" b="0" i="0" u="none" strike="noStrike" cap="none">
                <a:solidFill>
                  <a:schemeClr val="dk1"/>
                </a:solidFill>
                <a:latin typeface="Arial"/>
                <a:ea typeface="Arial"/>
                <a:cs typeface="Arial"/>
                <a:sym typeface="Arial"/>
              </a:endParaRPr>
            </a:p>
          </p:txBody>
        </p:sp>
        <p:sp>
          <p:nvSpPr>
            <p:cNvPr id="139" name="Google Shape;139;p3"/>
            <p:cNvSpPr/>
            <p:nvPr/>
          </p:nvSpPr>
          <p:spPr>
            <a:xfrm>
              <a:off x="525780" y="156159"/>
              <a:ext cx="7360920" cy="56088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txBox="1"/>
            <p:nvPr/>
          </p:nvSpPr>
          <p:spPr>
            <a:xfrm>
              <a:off x="553160" y="183539"/>
              <a:ext cx="7306160" cy="506120"/>
            </a:xfrm>
            <a:prstGeom prst="rect">
              <a:avLst/>
            </a:prstGeom>
            <a:noFill/>
            <a:ln>
              <a:noFill/>
            </a:ln>
          </p:spPr>
          <p:txBody>
            <a:bodyPr spcFirstLastPara="1" wrap="square" lIns="278225" tIns="0" rIns="278225" bIns="0" anchor="ctr" anchorCtr="0">
              <a:noAutofit/>
            </a:bodyPr>
            <a:lstStyle/>
            <a:p>
              <a:pPr marL="0" marR="0" lvl="0" indent="0" algn="l" rtl="0">
                <a:lnSpc>
                  <a:spcPct val="90000"/>
                </a:lnSpc>
                <a:spcBef>
                  <a:spcPts val="0"/>
                </a:spcBef>
                <a:spcAft>
                  <a:spcPts val="0"/>
                </a:spcAft>
                <a:buClr>
                  <a:schemeClr val="lt1"/>
                </a:buClr>
                <a:buSzPts val="1900"/>
                <a:buFont typeface="Arial"/>
                <a:buNone/>
              </a:pPr>
              <a:r>
                <a:rPr lang="en-US" sz="1900" b="1" i="0" u="none" strike="noStrike" cap="none">
                  <a:solidFill>
                    <a:schemeClr val="lt1"/>
                  </a:solidFill>
                  <a:latin typeface="Arial"/>
                  <a:ea typeface="Arial"/>
                  <a:cs typeface="Arial"/>
                  <a:sym typeface="Arial"/>
                </a:rPr>
                <a:t>Main question:</a:t>
              </a:r>
              <a:endParaRPr sz="1900" b="0" i="0" u="none" strike="noStrike" cap="none">
                <a:solidFill>
                  <a:schemeClr val="lt1"/>
                </a:solidFill>
                <a:latin typeface="Arial"/>
                <a:ea typeface="Arial"/>
                <a:cs typeface="Arial"/>
                <a:sym typeface="Arial"/>
              </a:endParaRPr>
            </a:p>
          </p:txBody>
        </p:sp>
        <p:sp>
          <p:nvSpPr>
            <p:cNvPr id="141" name="Google Shape;141;p3"/>
            <p:cNvSpPr/>
            <p:nvPr/>
          </p:nvSpPr>
          <p:spPr>
            <a:xfrm>
              <a:off x="0" y="1896939"/>
              <a:ext cx="10515600" cy="1107225"/>
            </a:xfrm>
            <a:prstGeom prst="rect">
              <a:avLst/>
            </a:prstGeom>
            <a:solidFill>
              <a:schemeClr val="lt1">
                <a:alpha val="89803"/>
              </a:schemeClr>
            </a:solidFill>
            <a:ln w="19050" cap="flat" cmpd="sng">
              <a:solidFill>
                <a:srgbClr val="176B22"/>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txBox="1"/>
            <p:nvPr/>
          </p:nvSpPr>
          <p:spPr>
            <a:xfrm>
              <a:off x="0" y="1896939"/>
              <a:ext cx="10515600" cy="1107225"/>
            </a:xfrm>
            <a:prstGeom prst="rect">
              <a:avLst/>
            </a:prstGeom>
            <a:noFill/>
            <a:ln>
              <a:noFill/>
            </a:ln>
          </p:spPr>
          <p:txBody>
            <a:bodyPr spcFirstLastPara="1" wrap="square" lIns="816125" tIns="395725" rIns="816125" bIns="135125" anchor="t" anchorCtr="0">
              <a:noAutofit/>
            </a:bodyPr>
            <a:lstStyle/>
            <a:p>
              <a:pPr marL="171450" marR="0" lvl="1" indent="-171450" algn="l" rtl="0">
                <a:lnSpc>
                  <a:spcPct val="90000"/>
                </a:lnSpc>
                <a:spcBef>
                  <a:spcPts val="0"/>
                </a:spcBef>
                <a:spcAft>
                  <a:spcPts val="0"/>
                </a:spcAft>
                <a:buClr>
                  <a:schemeClr val="dk1"/>
                </a:buClr>
                <a:buSzPts val="1900"/>
                <a:buFont typeface="Arial"/>
                <a:buChar char="•"/>
              </a:pPr>
              <a:r>
                <a:rPr lang="en-US" sz="1900" b="0" i="0" u="none" strike="noStrike" cap="none">
                  <a:solidFill>
                    <a:schemeClr val="dk1"/>
                  </a:solidFill>
                  <a:latin typeface="Arial"/>
                  <a:ea typeface="Arial"/>
                  <a:cs typeface="Arial"/>
                  <a:sym typeface="Arial"/>
                </a:rPr>
                <a:t>Which classical model gives the best trade-off between accuracy and sensitivity?</a:t>
              </a:r>
              <a:endParaRPr sz="1900" b="0" i="0" u="none" strike="noStrike" cap="none">
                <a:solidFill>
                  <a:schemeClr val="dk1"/>
                </a:solidFill>
                <a:latin typeface="Arial"/>
                <a:ea typeface="Arial"/>
                <a:cs typeface="Arial"/>
                <a:sym typeface="Arial"/>
              </a:endParaRPr>
            </a:p>
            <a:p>
              <a:pPr marL="171450" marR="0" lvl="1" indent="-171450" algn="l" rtl="0">
                <a:lnSpc>
                  <a:spcPct val="90000"/>
                </a:lnSpc>
                <a:spcBef>
                  <a:spcPts val="285"/>
                </a:spcBef>
                <a:spcAft>
                  <a:spcPts val="0"/>
                </a:spcAft>
                <a:buClr>
                  <a:schemeClr val="dk1"/>
                </a:buClr>
                <a:buSzPts val="1900"/>
                <a:buFont typeface="Arial"/>
                <a:buChar char="•"/>
              </a:pPr>
              <a:r>
                <a:rPr lang="en-US" sz="1900" b="0" i="0" u="none" strike="noStrike" cap="none">
                  <a:solidFill>
                    <a:schemeClr val="dk1"/>
                  </a:solidFill>
                  <a:latin typeface="Arial"/>
                  <a:ea typeface="Arial"/>
                  <a:cs typeface="Arial"/>
                  <a:sym typeface="Arial"/>
                </a:rPr>
                <a:t>Which features are most strongly associated with churn?</a:t>
              </a:r>
              <a:endParaRPr sz="1900" b="0" i="0" u="none" strike="noStrike" cap="none">
                <a:solidFill>
                  <a:schemeClr val="dk1"/>
                </a:solidFill>
                <a:latin typeface="Arial"/>
                <a:ea typeface="Arial"/>
                <a:cs typeface="Arial"/>
                <a:sym typeface="Arial"/>
              </a:endParaRPr>
            </a:p>
          </p:txBody>
        </p:sp>
        <p:sp>
          <p:nvSpPr>
            <p:cNvPr id="143" name="Google Shape;143;p3"/>
            <p:cNvSpPr/>
            <p:nvPr/>
          </p:nvSpPr>
          <p:spPr>
            <a:xfrm>
              <a:off x="525780" y="1616499"/>
              <a:ext cx="7360920" cy="56088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txBox="1"/>
            <p:nvPr/>
          </p:nvSpPr>
          <p:spPr>
            <a:xfrm>
              <a:off x="553160" y="1643879"/>
              <a:ext cx="7306160" cy="506120"/>
            </a:xfrm>
            <a:prstGeom prst="rect">
              <a:avLst/>
            </a:prstGeom>
            <a:noFill/>
            <a:ln>
              <a:noFill/>
            </a:ln>
          </p:spPr>
          <p:txBody>
            <a:bodyPr spcFirstLastPara="1" wrap="square" lIns="278225" tIns="0" rIns="278225" bIns="0" anchor="ctr" anchorCtr="0">
              <a:noAutofit/>
            </a:bodyPr>
            <a:lstStyle/>
            <a:p>
              <a:pPr marL="0" marR="0" lvl="0" indent="0" algn="l" rtl="0">
                <a:lnSpc>
                  <a:spcPct val="90000"/>
                </a:lnSpc>
                <a:spcBef>
                  <a:spcPts val="0"/>
                </a:spcBef>
                <a:spcAft>
                  <a:spcPts val="0"/>
                </a:spcAft>
                <a:buClr>
                  <a:schemeClr val="lt1"/>
                </a:buClr>
                <a:buSzPts val="1900"/>
                <a:buFont typeface="Arial"/>
                <a:buNone/>
              </a:pPr>
              <a:r>
                <a:rPr lang="en-US" sz="1900" b="1" i="0" u="none" strike="noStrike" cap="none">
                  <a:solidFill>
                    <a:schemeClr val="lt1"/>
                  </a:solidFill>
                  <a:latin typeface="Arial"/>
                  <a:ea typeface="Arial"/>
                  <a:cs typeface="Arial"/>
                  <a:sym typeface="Arial"/>
                </a:rPr>
                <a:t>Sub-questions:</a:t>
              </a:r>
              <a:endParaRPr sz="1900" b="0" i="0" u="none" strike="noStrike" cap="none">
                <a:solidFill>
                  <a:schemeClr val="lt1"/>
                </a:solidFill>
                <a:latin typeface="Arial"/>
                <a:ea typeface="Arial"/>
                <a:cs typeface="Arial"/>
                <a:sym typeface="Arial"/>
              </a:endParaRPr>
            </a:p>
          </p:txBody>
        </p:sp>
        <p:sp>
          <p:nvSpPr>
            <p:cNvPr id="145" name="Google Shape;145;p3"/>
            <p:cNvSpPr/>
            <p:nvPr/>
          </p:nvSpPr>
          <p:spPr>
            <a:xfrm>
              <a:off x="0" y="3387204"/>
              <a:ext cx="10515600" cy="807975"/>
            </a:xfrm>
            <a:prstGeom prst="rect">
              <a:avLst/>
            </a:prstGeom>
            <a:solidFill>
              <a:schemeClr val="lt1">
                <a:alpha val="89803"/>
              </a:schemeClr>
            </a:solidFill>
            <a:ln w="19050" cap="flat" cmpd="sng">
              <a:solidFill>
                <a:srgbClr val="176B22"/>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txBox="1"/>
            <p:nvPr/>
          </p:nvSpPr>
          <p:spPr>
            <a:xfrm>
              <a:off x="0" y="3387204"/>
              <a:ext cx="10515600" cy="807975"/>
            </a:xfrm>
            <a:prstGeom prst="rect">
              <a:avLst/>
            </a:prstGeom>
            <a:noFill/>
            <a:ln>
              <a:noFill/>
            </a:ln>
          </p:spPr>
          <p:txBody>
            <a:bodyPr spcFirstLastPara="1" wrap="square" lIns="816125" tIns="395725" rIns="816125" bIns="135125" anchor="t" anchorCtr="0">
              <a:noAutofit/>
            </a:bodyPr>
            <a:lstStyle/>
            <a:p>
              <a:pPr marL="171450" marR="0" lvl="1" indent="-171450" algn="l" rtl="0">
                <a:lnSpc>
                  <a:spcPct val="90000"/>
                </a:lnSpc>
                <a:spcBef>
                  <a:spcPts val="0"/>
                </a:spcBef>
                <a:spcAft>
                  <a:spcPts val="0"/>
                </a:spcAft>
                <a:buClr>
                  <a:schemeClr val="dk1"/>
                </a:buClr>
                <a:buSzPts val="1900"/>
                <a:buFont typeface="Arial"/>
                <a:buChar char="•"/>
              </a:pPr>
              <a:r>
                <a:rPr lang="en-US" sz="1900" b="0" i="0" u="none" strike="noStrike" cap="none">
                  <a:solidFill>
                    <a:schemeClr val="dk1"/>
                  </a:solidFill>
                  <a:latin typeface="Arial"/>
                  <a:ea typeface="Arial"/>
                  <a:cs typeface="Arial"/>
                  <a:sym typeface="Arial"/>
                </a:rPr>
                <a:t>Identify at-risk customers early for proactive interventions.</a:t>
              </a:r>
              <a:endParaRPr sz="1900" b="0" i="0" u="none" strike="noStrike" cap="none">
                <a:solidFill>
                  <a:schemeClr val="dk1"/>
                </a:solidFill>
                <a:latin typeface="Arial"/>
                <a:ea typeface="Arial"/>
                <a:cs typeface="Arial"/>
                <a:sym typeface="Arial"/>
              </a:endParaRPr>
            </a:p>
          </p:txBody>
        </p:sp>
        <p:sp>
          <p:nvSpPr>
            <p:cNvPr id="147" name="Google Shape;147;p3"/>
            <p:cNvSpPr/>
            <p:nvPr/>
          </p:nvSpPr>
          <p:spPr>
            <a:xfrm>
              <a:off x="525780" y="3106764"/>
              <a:ext cx="7360920" cy="560880"/>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txBox="1"/>
            <p:nvPr/>
          </p:nvSpPr>
          <p:spPr>
            <a:xfrm>
              <a:off x="553160" y="3134144"/>
              <a:ext cx="7306160" cy="506120"/>
            </a:xfrm>
            <a:prstGeom prst="rect">
              <a:avLst/>
            </a:prstGeom>
            <a:noFill/>
            <a:ln>
              <a:noFill/>
            </a:ln>
          </p:spPr>
          <p:txBody>
            <a:bodyPr spcFirstLastPara="1" wrap="square" lIns="278225" tIns="0" rIns="278225" bIns="0" anchor="ctr" anchorCtr="0">
              <a:noAutofit/>
            </a:bodyPr>
            <a:lstStyle/>
            <a:p>
              <a:pPr marL="0" marR="0" lvl="0" indent="0" algn="l" rtl="0">
                <a:lnSpc>
                  <a:spcPct val="90000"/>
                </a:lnSpc>
                <a:spcBef>
                  <a:spcPts val="0"/>
                </a:spcBef>
                <a:spcAft>
                  <a:spcPts val="0"/>
                </a:spcAft>
                <a:buClr>
                  <a:schemeClr val="lt1"/>
                </a:buClr>
                <a:buSzPts val="1900"/>
                <a:buFont typeface="Arial"/>
                <a:buNone/>
              </a:pPr>
              <a:r>
                <a:rPr lang="en-US" sz="1900" b="0" i="0" u="none" strike="noStrike" cap="none">
                  <a:solidFill>
                    <a:schemeClr val="lt1"/>
                  </a:solidFill>
                  <a:latin typeface="Arial"/>
                  <a:ea typeface="Arial"/>
                  <a:cs typeface="Arial"/>
                  <a:sym typeface="Arial"/>
                </a:rPr>
                <a:t>Business objective: </a:t>
              </a:r>
              <a:endParaRPr sz="1900" b="0" i="0" u="none" strike="noStrike" cap="none">
                <a:solidFill>
                  <a:schemeClr val="lt1"/>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3"/>
        <p:cNvGrpSpPr/>
        <p:nvPr/>
      </p:nvGrpSpPr>
      <p:grpSpPr>
        <a:xfrm>
          <a:off x="0" y="0"/>
          <a:ext cx="0" cy="0"/>
          <a:chOff x="0" y="0"/>
          <a:chExt cx="0" cy="0"/>
        </a:xfrm>
      </p:grpSpPr>
      <p:pic>
        <p:nvPicPr>
          <p:cNvPr id="154" name="Google Shape;154;p4"/>
          <p:cNvPicPr preferRelativeResize="0"/>
          <p:nvPr/>
        </p:nvPicPr>
        <p:blipFill rotWithShape="1">
          <a:blip r:embed="rId3">
            <a:alphaModFix/>
          </a:blip>
          <a:srcRect b="12791"/>
          <a:stretch/>
        </p:blipFill>
        <p:spPr>
          <a:xfrm>
            <a:off x="20" y="10"/>
            <a:ext cx="12191980" cy="6857990"/>
          </a:xfrm>
          <a:prstGeom prst="rect">
            <a:avLst/>
          </a:prstGeom>
          <a:noFill/>
          <a:ln>
            <a:noFill/>
          </a:ln>
        </p:spPr>
      </p:pic>
      <p:sp>
        <p:nvSpPr>
          <p:cNvPr id="155" name="Google Shape;155;p4"/>
          <p:cNvSpPr/>
          <p:nvPr/>
        </p:nvSpPr>
        <p:spPr>
          <a:xfrm>
            <a:off x="0" y="0"/>
            <a:ext cx="12192000" cy="6858000"/>
          </a:xfrm>
          <a:prstGeom prst="rect">
            <a:avLst/>
          </a:prstGeom>
          <a:gradFill>
            <a:gsLst>
              <a:gs pos="0">
                <a:srgbClr val="E8E8E8">
                  <a:alpha val="67843"/>
                </a:srgbClr>
              </a:gs>
              <a:gs pos="10000">
                <a:srgbClr val="E8E8E8">
                  <a:alpha val="67843"/>
                </a:srgbClr>
              </a:gs>
              <a:gs pos="85000">
                <a:srgbClr val="E8E8E8">
                  <a:alpha val="96862"/>
                </a:srgbClr>
              </a:gs>
              <a:gs pos="100000">
                <a:srgbClr val="E8E8E8">
                  <a:alpha val="96862"/>
                </a:srgb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56" name="Google Shape;156;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Play"/>
              <a:buNone/>
            </a:pPr>
            <a:r>
              <a:rPr lang="en-US" b="1"/>
              <a:t>Data</a:t>
            </a:r>
            <a:endParaRPr b="1"/>
          </a:p>
        </p:txBody>
      </p:sp>
      <p:grpSp>
        <p:nvGrpSpPr>
          <p:cNvPr id="157" name="Google Shape;157;p4"/>
          <p:cNvGrpSpPr/>
          <p:nvPr/>
        </p:nvGrpSpPr>
        <p:grpSpPr>
          <a:xfrm>
            <a:off x="838200" y="1826156"/>
            <a:ext cx="10515600" cy="4350275"/>
            <a:chOff x="0" y="531"/>
            <a:chExt cx="10515600" cy="4350275"/>
          </a:xfrm>
        </p:grpSpPr>
        <p:cxnSp>
          <p:nvCxnSpPr>
            <p:cNvPr id="158" name="Google Shape;158;p4"/>
            <p:cNvCxnSpPr/>
            <p:nvPr/>
          </p:nvCxnSpPr>
          <p:spPr>
            <a:xfrm>
              <a:off x="0" y="531"/>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59" name="Google Shape;159;p4"/>
            <p:cNvSpPr/>
            <p:nvPr/>
          </p:nvSpPr>
          <p:spPr>
            <a:xfrm>
              <a:off x="0" y="531"/>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txBox="1"/>
            <p:nvPr/>
          </p:nvSpPr>
          <p:spPr>
            <a:xfrm>
              <a:off x="0" y="531"/>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a:buNone/>
              </a:pPr>
              <a:r>
                <a:rPr lang="en-US" sz="1700" b="1" i="0" u="none" strike="noStrike" cap="none">
                  <a:solidFill>
                    <a:schemeClr val="dk1"/>
                  </a:solidFill>
                  <a:latin typeface="Arial"/>
                  <a:ea typeface="Arial"/>
                  <a:cs typeface="Arial"/>
                  <a:sym typeface="Arial"/>
                </a:rPr>
                <a:t>Dataset</a:t>
              </a:r>
              <a:r>
                <a:rPr lang="en-US" sz="1700" b="0" i="0" u="none" strike="noStrike" cap="none">
                  <a:solidFill>
                    <a:schemeClr val="dk1"/>
                  </a:solidFill>
                  <a:latin typeface="Arial"/>
                  <a:ea typeface="Arial"/>
                  <a:cs typeface="Arial"/>
                  <a:sym typeface="Arial"/>
                </a:rPr>
                <a:t>: Telco Customer Churn (7,043 customers, 7,032 after cleaning).</a:t>
              </a:r>
              <a:endParaRPr sz="1700" b="0" i="0" u="none" strike="noStrike" cap="none">
                <a:solidFill>
                  <a:schemeClr val="dk1"/>
                </a:solidFill>
                <a:latin typeface="Arial"/>
                <a:ea typeface="Arial"/>
                <a:cs typeface="Arial"/>
                <a:sym typeface="Arial"/>
              </a:endParaRPr>
            </a:p>
          </p:txBody>
        </p:sp>
        <p:cxnSp>
          <p:nvCxnSpPr>
            <p:cNvPr id="161" name="Google Shape;161;p4"/>
            <p:cNvCxnSpPr/>
            <p:nvPr/>
          </p:nvCxnSpPr>
          <p:spPr>
            <a:xfrm>
              <a:off x="0" y="870586"/>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62" name="Google Shape;162;p4"/>
            <p:cNvSpPr/>
            <p:nvPr/>
          </p:nvSpPr>
          <p:spPr>
            <a:xfrm>
              <a:off x="0" y="870586"/>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txBox="1"/>
            <p:nvPr/>
          </p:nvSpPr>
          <p:spPr>
            <a:xfrm>
              <a:off x="0" y="870586"/>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a:buNone/>
              </a:pPr>
              <a:r>
                <a:rPr lang="en-US" sz="1700" b="1" i="0" u="none" strike="noStrike" cap="none">
                  <a:solidFill>
                    <a:schemeClr val="dk1"/>
                  </a:solidFill>
                  <a:latin typeface="Arial"/>
                  <a:ea typeface="Arial"/>
                  <a:cs typeface="Arial"/>
                  <a:sym typeface="Arial"/>
                </a:rPr>
                <a:t>Target variable</a:t>
              </a:r>
              <a:r>
                <a:rPr lang="en-US" sz="1700" b="0" i="0" u="none" strike="noStrike" cap="none">
                  <a:solidFill>
                    <a:schemeClr val="dk1"/>
                  </a:solidFill>
                  <a:latin typeface="Arial"/>
                  <a:ea typeface="Arial"/>
                  <a:cs typeface="Arial"/>
                  <a:sym typeface="Arial"/>
                </a:rPr>
                <a:t>: Churn – “Yes” if customer left in last month, “No” otherwise.</a:t>
              </a:r>
              <a:endParaRPr sz="1700" b="0" i="0" u="none" strike="noStrike" cap="none">
                <a:solidFill>
                  <a:schemeClr val="dk1"/>
                </a:solidFill>
                <a:latin typeface="Arial"/>
                <a:ea typeface="Arial"/>
                <a:cs typeface="Arial"/>
                <a:sym typeface="Arial"/>
              </a:endParaRPr>
            </a:p>
          </p:txBody>
        </p:sp>
        <p:cxnSp>
          <p:nvCxnSpPr>
            <p:cNvPr id="164" name="Google Shape;164;p4"/>
            <p:cNvCxnSpPr/>
            <p:nvPr/>
          </p:nvCxnSpPr>
          <p:spPr>
            <a:xfrm>
              <a:off x="0" y="1740641"/>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65" name="Google Shape;165;p4"/>
            <p:cNvSpPr/>
            <p:nvPr/>
          </p:nvSpPr>
          <p:spPr>
            <a:xfrm>
              <a:off x="0" y="1740641"/>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txBox="1"/>
            <p:nvPr/>
          </p:nvSpPr>
          <p:spPr>
            <a:xfrm>
              <a:off x="0" y="1740641"/>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a:buNone/>
              </a:pPr>
              <a:r>
                <a:rPr lang="en-US" sz="1700" b="1" i="0" u="none" strike="noStrike" cap="none">
                  <a:solidFill>
                    <a:schemeClr val="dk1"/>
                  </a:solidFill>
                  <a:latin typeface="Arial"/>
                  <a:ea typeface="Arial"/>
                  <a:cs typeface="Arial"/>
                  <a:sym typeface="Arial"/>
                </a:rPr>
                <a:t>Predictors</a:t>
              </a:r>
              <a:r>
                <a:rPr lang="en-US" sz="1700" b="0" i="0" u="none" strike="noStrike" cap="none">
                  <a:solidFill>
                    <a:schemeClr val="dk1"/>
                  </a:solidFill>
                  <a:latin typeface="Arial"/>
                  <a:ea typeface="Arial"/>
                  <a:cs typeface="Arial"/>
                  <a:sym typeface="Arial"/>
                </a:rPr>
                <a:t>: demographics (gender, SeniorCitizen, Partner, Dependents), services (phone, internet, security, backup, streaming, tech support), billing and contracts (tenure, Contract, PaymentMethod, MonthlyCharges, TotalCharges).</a:t>
              </a:r>
              <a:endParaRPr sz="1700" b="0" i="0" u="none" strike="noStrike" cap="none">
                <a:solidFill>
                  <a:schemeClr val="dk1"/>
                </a:solidFill>
                <a:latin typeface="Arial"/>
                <a:ea typeface="Arial"/>
                <a:cs typeface="Arial"/>
                <a:sym typeface="Arial"/>
              </a:endParaRPr>
            </a:p>
          </p:txBody>
        </p:sp>
        <p:cxnSp>
          <p:nvCxnSpPr>
            <p:cNvPr id="167" name="Google Shape;167;p4"/>
            <p:cNvCxnSpPr/>
            <p:nvPr/>
          </p:nvCxnSpPr>
          <p:spPr>
            <a:xfrm>
              <a:off x="0" y="2610696"/>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68" name="Google Shape;168;p4"/>
            <p:cNvSpPr/>
            <p:nvPr/>
          </p:nvSpPr>
          <p:spPr>
            <a:xfrm>
              <a:off x="0" y="2610696"/>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txBox="1"/>
            <p:nvPr/>
          </p:nvSpPr>
          <p:spPr>
            <a:xfrm>
              <a:off x="0" y="2610696"/>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a:buNone/>
              </a:pPr>
              <a:r>
                <a:rPr lang="en-US" sz="1700" b="1" i="0" u="none" strike="noStrike" cap="none">
                  <a:solidFill>
                    <a:schemeClr val="dk1"/>
                  </a:solidFill>
                  <a:latin typeface="Arial"/>
                  <a:ea typeface="Arial"/>
                  <a:cs typeface="Arial"/>
                  <a:sym typeface="Arial"/>
                </a:rPr>
                <a:t>Class distribution</a:t>
              </a:r>
              <a:r>
                <a:rPr lang="en-US" sz="1700" b="0" i="0" u="none" strike="noStrike" cap="none">
                  <a:solidFill>
                    <a:schemeClr val="dk1"/>
                  </a:solidFill>
                  <a:latin typeface="Arial"/>
                  <a:ea typeface="Arial"/>
                  <a:cs typeface="Arial"/>
                  <a:sym typeface="Arial"/>
                </a:rPr>
                <a:t>: ≈ 73% non-churn, 27% churn.</a:t>
              </a:r>
              <a:endParaRPr sz="1700" b="0" i="0" u="none" strike="noStrike" cap="none">
                <a:solidFill>
                  <a:schemeClr val="dk1"/>
                </a:solidFill>
                <a:latin typeface="Arial"/>
                <a:ea typeface="Arial"/>
                <a:cs typeface="Arial"/>
                <a:sym typeface="Arial"/>
              </a:endParaRPr>
            </a:p>
          </p:txBody>
        </p:sp>
        <p:cxnSp>
          <p:nvCxnSpPr>
            <p:cNvPr id="170" name="Google Shape;170;p4"/>
            <p:cNvCxnSpPr/>
            <p:nvPr/>
          </p:nvCxnSpPr>
          <p:spPr>
            <a:xfrm>
              <a:off x="0" y="3480751"/>
              <a:ext cx="10515600" cy="0"/>
            </a:xfrm>
            <a:prstGeom prst="straightConnector1">
              <a:avLst/>
            </a:prstGeom>
            <a:solidFill>
              <a:srgbClr val="126082"/>
            </a:solidFill>
            <a:ln w="19050" cap="flat" cmpd="sng">
              <a:solidFill>
                <a:srgbClr val="126082"/>
              </a:solidFill>
              <a:prstDash val="solid"/>
              <a:miter lim="800000"/>
              <a:headEnd type="none" w="sm" len="sm"/>
              <a:tailEnd type="none" w="sm" len="sm"/>
            </a:ln>
          </p:spPr>
        </p:cxnSp>
        <p:sp>
          <p:nvSpPr>
            <p:cNvPr id="171" name="Google Shape;171;p4"/>
            <p:cNvSpPr/>
            <p:nvPr/>
          </p:nvSpPr>
          <p:spPr>
            <a:xfrm>
              <a:off x="0" y="3480751"/>
              <a:ext cx="10515600" cy="87005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txBox="1"/>
            <p:nvPr/>
          </p:nvSpPr>
          <p:spPr>
            <a:xfrm>
              <a:off x="0" y="3480751"/>
              <a:ext cx="10515600" cy="870055"/>
            </a:xfrm>
            <a:prstGeom prst="rect">
              <a:avLst/>
            </a:prstGeom>
            <a:noFill/>
            <a:ln>
              <a:noFill/>
            </a:ln>
          </p:spPr>
          <p:txBody>
            <a:bodyPr spcFirstLastPara="1" wrap="square" lIns="64750" tIns="64750" rIns="64750" bIns="64750" anchor="t" anchorCtr="0">
              <a:noAutofit/>
            </a:bodyPr>
            <a:lstStyle/>
            <a:p>
              <a:pPr marL="0" marR="0" lvl="0" indent="0" algn="l" rtl="0">
                <a:lnSpc>
                  <a:spcPct val="90000"/>
                </a:lnSpc>
                <a:spcBef>
                  <a:spcPts val="0"/>
                </a:spcBef>
                <a:spcAft>
                  <a:spcPts val="0"/>
                </a:spcAft>
                <a:buClr>
                  <a:schemeClr val="dk1"/>
                </a:buClr>
                <a:buSzPts val="1700"/>
                <a:buFont typeface="Arial"/>
                <a:buNone/>
              </a:pPr>
              <a:r>
                <a:rPr lang="en-US" sz="1700" b="0" i="0" u="none" strike="noStrike" cap="none">
                  <a:solidFill>
                    <a:schemeClr val="dk1"/>
                  </a:solidFill>
                  <a:latin typeface="Arial"/>
                  <a:ea typeface="Arial"/>
                  <a:cs typeface="Arial"/>
                  <a:sym typeface="Arial"/>
                </a:rPr>
                <a:t>70/30 stratified train–test split (4,924 training, 2,108 test).</a:t>
              </a:r>
              <a:endParaRPr sz="1700" b="0" i="0" u="none" strike="noStrike" cap="none">
                <a:solidFill>
                  <a:schemeClr val="dk1"/>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7"/>
        <p:cNvGrpSpPr/>
        <p:nvPr/>
      </p:nvGrpSpPr>
      <p:grpSpPr>
        <a:xfrm>
          <a:off x="0" y="0"/>
          <a:ext cx="0" cy="0"/>
          <a:chOff x="0" y="0"/>
          <a:chExt cx="0" cy="0"/>
        </a:xfrm>
      </p:grpSpPr>
      <p:sp>
        <p:nvSpPr>
          <p:cNvPr id="178" name="Google Shape;178;p5"/>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79" name="Google Shape;179;p5"/>
          <p:cNvSpPr txBox="1">
            <a:spLocks noGrp="1"/>
          </p:cNvSpPr>
          <p:nvPr>
            <p:ph type="title"/>
          </p:nvPr>
        </p:nvSpPr>
        <p:spPr>
          <a:xfrm>
            <a:off x="838200" y="557188"/>
            <a:ext cx="10515600" cy="113349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5200"/>
              <a:buFont typeface="Play"/>
              <a:buNone/>
            </a:pPr>
            <a:r>
              <a:rPr lang="en-US" sz="5200" b="1"/>
              <a:t>Classical Models</a:t>
            </a:r>
            <a:endParaRPr/>
          </a:p>
        </p:txBody>
      </p:sp>
      <p:grpSp>
        <p:nvGrpSpPr>
          <p:cNvPr id="180" name="Google Shape;180;p5"/>
          <p:cNvGrpSpPr/>
          <p:nvPr/>
        </p:nvGrpSpPr>
        <p:grpSpPr>
          <a:xfrm>
            <a:off x="838200" y="1893559"/>
            <a:ext cx="10515600" cy="4223025"/>
            <a:chOff x="0" y="64759"/>
            <a:chExt cx="10515600" cy="4223025"/>
          </a:xfrm>
        </p:grpSpPr>
        <p:sp>
          <p:nvSpPr>
            <p:cNvPr id="181" name="Google Shape;181;p5"/>
            <p:cNvSpPr/>
            <p:nvPr/>
          </p:nvSpPr>
          <p:spPr>
            <a:xfrm>
              <a:off x="0" y="64759"/>
              <a:ext cx="10515600" cy="798525"/>
            </a:xfrm>
            <a:prstGeom prst="roundRect">
              <a:avLst>
                <a:gd name="adj" fmla="val 16667"/>
              </a:avLst>
            </a:prstGeom>
            <a:solidFill>
              <a:srgbClr val="E97131"/>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txBox="1"/>
            <p:nvPr/>
          </p:nvSpPr>
          <p:spPr>
            <a:xfrm>
              <a:off x="38981" y="103740"/>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a:buNone/>
              </a:pPr>
              <a:r>
                <a:rPr lang="en-US" sz="2000" b="1" i="0" u="none" strike="noStrike" cap="none">
                  <a:solidFill>
                    <a:schemeClr val="lt1"/>
                  </a:solidFill>
                  <a:latin typeface="Arial"/>
                  <a:ea typeface="Arial"/>
                  <a:cs typeface="Arial"/>
                  <a:sym typeface="Arial"/>
                </a:rPr>
                <a:t>Logistic regression (GLM)</a:t>
              </a:r>
              <a:r>
                <a:rPr lang="en-US" sz="2000" b="0" i="0" u="none" strike="noStrike" cap="none">
                  <a:solidFill>
                    <a:schemeClr val="lt1"/>
                  </a:solidFill>
                  <a:latin typeface="Arial"/>
                  <a:ea typeface="Arial"/>
                  <a:cs typeface="Arial"/>
                  <a:sym typeface="Arial"/>
                </a:rPr>
                <a:t> – interpretable baseline, models log-odds of churn.</a:t>
              </a:r>
              <a:endParaRPr sz="2000" b="0" i="0" u="none" strike="noStrike" cap="none">
                <a:solidFill>
                  <a:schemeClr val="lt1"/>
                </a:solidFill>
                <a:latin typeface="Arial"/>
                <a:ea typeface="Arial"/>
                <a:cs typeface="Arial"/>
                <a:sym typeface="Arial"/>
              </a:endParaRPr>
            </a:p>
          </p:txBody>
        </p:sp>
        <p:sp>
          <p:nvSpPr>
            <p:cNvPr id="183" name="Google Shape;183;p5"/>
            <p:cNvSpPr/>
            <p:nvPr/>
          </p:nvSpPr>
          <p:spPr>
            <a:xfrm>
              <a:off x="0" y="920884"/>
              <a:ext cx="10515600" cy="798525"/>
            </a:xfrm>
            <a:prstGeom prst="roundRect">
              <a:avLst>
                <a:gd name="adj" fmla="val 16667"/>
              </a:avLst>
            </a:prstGeom>
            <a:solidFill>
              <a:srgbClr val="176B22"/>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txBox="1"/>
            <p:nvPr/>
          </p:nvSpPr>
          <p:spPr>
            <a:xfrm>
              <a:off x="38981" y="959865"/>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a:buNone/>
              </a:pPr>
              <a:r>
                <a:rPr lang="en-US" sz="2000" b="1" i="0" u="none" strike="noStrike" cap="none">
                  <a:solidFill>
                    <a:schemeClr val="lt1"/>
                  </a:solidFill>
                  <a:latin typeface="Arial"/>
                  <a:ea typeface="Arial"/>
                  <a:cs typeface="Arial"/>
                  <a:sym typeface="Arial"/>
                </a:rPr>
                <a:t>Random Forest</a:t>
              </a:r>
              <a:r>
                <a:rPr lang="en-US" sz="2000" b="0" i="0" u="none" strike="noStrike" cap="none">
                  <a:solidFill>
                    <a:schemeClr val="lt1"/>
                  </a:solidFill>
                  <a:latin typeface="Arial"/>
                  <a:ea typeface="Arial"/>
                  <a:cs typeface="Arial"/>
                  <a:sym typeface="Arial"/>
                </a:rPr>
                <a:t> – ensemble of 500 decision trees, captures non-linear effects and interactions; provides variable importance.</a:t>
              </a:r>
              <a:endParaRPr sz="2000" b="0" i="0" u="none" strike="noStrike" cap="none">
                <a:solidFill>
                  <a:schemeClr val="lt1"/>
                </a:solidFill>
                <a:latin typeface="Arial"/>
                <a:ea typeface="Arial"/>
                <a:cs typeface="Arial"/>
                <a:sym typeface="Arial"/>
              </a:endParaRPr>
            </a:p>
          </p:txBody>
        </p:sp>
        <p:sp>
          <p:nvSpPr>
            <p:cNvPr id="185" name="Google Shape;185;p5"/>
            <p:cNvSpPr/>
            <p:nvPr/>
          </p:nvSpPr>
          <p:spPr>
            <a:xfrm>
              <a:off x="0" y="1777009"/>
              <a:ext cx="10515600" cy="798525"/>
            </a:xfrm>
            <a:prstGeom prst="roundRect">
              <a:avLst>
                <a:gd name="adj" fmla="val 16667"/>
              </a:avLst>
            </a:prstGeom>
            <a:solidFill>
              <a:srgbClr val="0C9ED5"/>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txBox="1"/>
            <p:nvPr/>
          </p:nvSpPr>
          <p:spPr>
            <a:xfrm>
              <a:off x="38981" y="1815990"/>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a:buNone/>
              </a:pPr>
              <a:r>
                <a:rPr lang="en-US" sz="2000" b="1" i="0" u="none" strike="noStrike" cap="none">
                  <a:solidFill>
                    <a:schemeClr val="lt1"/>
                  </a:solidFill>
                  <a:latin typeface="Arial"/>
                  <a:ea typeface="Arial"/>
                  <a:cs typeface="Arial"/>
                  <a:sym typeface="Arial"/>
                </a:rPr>
                <a:t>SVM (RBF)</a:t>
              </a:r>
              <a:r>
                <a:rPr lang="en-US" sz="2000" b="0" i="0" u="none" strike="noStrike" cap="none">
                  <a:solidFill>
                    <a:schemeClr val="lt1"/>
                  </a:solidFill>
                  <a:latin typeface="Arial"/>
                  <a:ea typeface="Arial"/>
                  <a:cs typeface="Arial"/>
                  <a:sym typeface="Arial"/>
                </a:rPr>
                <a:t> – margin-based classifier with non-linear kernel; cost = 1, gamma = 0.1.</a:t>
              </a:r>
              <a:endParaRPr sz="2000" b="0" i="0" u="none" strike="noStrike" cap="none">
                <a:solidFill>
                  <a:schemeClr val="lt1"/>
                </a:solidFill>
                <a:latin typeface="Arial"/>
                <a:ea typeface="Arial"/>
                <a:cs typeface="Arial"/>
                <a:sym typeface="Arial"/>
              </a:endParaRPr>
            </a:p>
          </p:txBody>
        </p:sp>
        <p:sp>
          <p:nvSpPr>
            <p:cNvPr id="187" name="Google Shape;187;p5"/>
            <p:cNvSpPr/>
            <p:nvPr/>
          </p:nvSpPr>
          <p:spPr>
            <a:xfrm>
              <a:off x="0" y="2633134"/>
              <a:ext cx="10515600" cy="798525"/>
            </a:xfrm>
            <a:prstGeom prst="roundRect">
              <a:avLst>
                <a:gd name="adj" fmla="val 16667"/>
              </a:avLst>
            </a:prstGeom>
            <a:solidFill>
              <a:srgbClr val="A02891"/>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txBox="1"/>
            <p:nvPr/>
          </p:nvSpPr>
          <p:spPr>
            <a:xfrm>
              <a:off x="38981" y="2672115"/>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a:buNone/>
              </a:pPr>
              <a:r>
                <a:rPr lang="en-US" sz="2000" b="1" i="0" u="none" strike="noStrike" cap="none">
                  <a:solidFill>
                    <a:schemeClr val="lt1"/>
                  </a:solidFill>
                  <a:latin typeface="Arial"/>
                  <a:ea typeface="Arial"/>
                  <a:cs typeface="Arial"/>
                  <a:sym typeface="Arial"/>
                </a:rPr>
                <a:t>k-Nearest Neighbours</a:t>
              </a:r>
              <a:r>
                <a:rPr lang="en-US" sz="2000" b="0" i="0" u="none" strike="noStrike" cap="none">
                  <a:solidFill>
                    <a:schemeClr val="lt1"/>
                  </a:solidFill>
                  <a:latin typeface="Arial"/>
                  <a:ea typeface="Arial"/>
                  <a:cs typeface="Arial"/>
                  <a:sym typeface="Arial"/>
                </a:rPr>
                <a:t> – instance-based classifier; k = 23 selected by 5-fold cross-validation.</a:t>
              </a:r>
              <a:endParaRPr sz="2000" b="0" i="0" u="none" strike="noStrike" cap="none">
                <a:solidFill>
                  <a:schemeClr val="lt1"/>
                </a:solidFill>
                <a:latin typeface="Arial"/>
                <a:ea typeface="Arial"/>
                <a:cs typeface="Arial"/>
                <a:sym typeface="Arial"/>
              </a:endParaRPr>
            </a:p>
          </p:txBody>
        </p:sp>
        <p:sp>
          <p:nvSpPr>
            <p:cNvPr id="189" name="Google Shape;189;p5"/>
            <p:cNvSpPr/>
            <p:nvPr/>
          </p:nvSpPr>
          <p:spPr>
            <a:xfrm>
              <a:off x="0" y="3489259"/>
              <a:ext cx="10515600" cy="798525"/>
            </a:xfrm>
            <a:prstGeom prst="roundRect">
              <a:avLst>
                <a:gd name="adj" fmla="val 16667"/>
              </a:avLst>
            </a:prstGeom>
            <a:solidFill>
              <a:srgbClr val="4EA62C"/>
            </a:solidFill>
            <a:ln w="1905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txBox="1"/>
            <p:nvPr/>
          </p:nvSpPr>
          <p:spPr>
            <a:xfrm>
              <a:off x="38981" y="3528240"/>
              <a:ext cx="10437638" cy="720563"/>
            </a:xfrm>
            <a:prstGeom prst="rect">
              <a:avLst/>
            </a:prstGeom>
            <a:noFill/>
            <a:ln>
              <a:noFill/>
            </a:ln>
          </p:spPr>
          <p:txBody>
            <a:bodyPr spcFirstLastPara="1" wrap="square" lIns="76200" tIns="76200" rIns="76200" bIns="76200" anchor="ctr" anchorCtr="0">
              <a:noAutofit/>
            </a:bodyPr>
            <a:lstStyle/>
            <a:p>
              <a:pPr marL="0" marR="0" lvl="0" indent="0" algn="l" rtl="0">
                <a:lnSpc>
                  <a:spcPct val="90000"/>
                </a:lnSpc>
                <a:spcBef>
                  <a:spcPts val="0"/>
                </a:spcBef>
                <a:spcAft>
                  <a:spcPts val="0"/>
                </a:spcAft>
                <a:buClr>
                  <a:schemeClr val="lt1"/>
                </a:buClr>
                <a:buSzPts val="2000"/>
                <a:buFont typeface="Arial"/>
                <a:buNone/>
              </a:pPr>
              <a:r>
                <a:rPr lang="en-US" sz="2000" b="0" i="0" u="none" strike="noStrike" cap="none">
                  <a:solidFill>
                    <a:schemeClr val="lt1"/>
                  </a:solidFill>
                  <a:latin typeface="Arial"/>
                  <a:ea typeface="Arial"/>
                  <a:cs typeface="Arial"/>
                  <a:sym typeface="Arial"/>
                </a:rPr>
                <a:t>Evaluation metrics: accuracy, sensitivity (churners caught), specificity (non-churners correctly kept).</a:t>
              </a:r>
              <a:endParaRPr sz="2000" b="0" i="0" u="none" strike="noStrike" cap="none">
                <a:solidFill>
                  <a:schemeClr val="lt1"/>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5"/>
        <p:cNvGrpSpPr/>
        <p:nvPr/>
      </p:nvGrpSpPr>
      <p:grpSpPr>
        <a:xfrm>
          <a:off x="0" y="0"/>
          <a:ext cx="0" cy="0"/>
          <a:chOff x="0" y="0"/>
          <a:chExt cx="0" cy="0"/>
        </a:xfrm>
      </p:grpSpPr>
      <p:sp>
        <p:nvSpPr>
          <p:cNvPr id="196" name="Google Shape;196;p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97" name="Google Shape;197;p6"/>
          <p:cNvSpPr/>
          <p:nvPr/>
        </p:nvSpPr>
        <p:spPr>
          <a:xfrm flipH="1">
            <a:off x="8576720" y="3335867"/>
            <a:ext cx="3291840" cy="3200400"/>
          </a:xfrm>
          <a:prstGeom prst="rtTriangl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98" name="Google Shape;198;p6"/>
          <p:cNvSpPr/>
          <p:nvPr/>
        </p:nvSpPr>
        <p:spPr>
          <a:xfrm>
            <a:off x="641774" y="623275"/>
            <a:ext cx="10905053" cy="5607882"/>
          </a:xfrm>
          <a:prstGeom prst="rect">
            <a:avLst/>
          </a:prstGeom>
          <a:noFill/>
          <a:ln w="19050" cap="flat" cmpd="sng">
            <a:solidFill>
              <a:srgbClr val="3F3F3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99" name="Google Shape;199;p6"/>
          <p:cNvSpPr txBox="1">
            <a:spLocks noGrp="1"/>
          </p:cNvSpPr>
          <p:nvPr>
            <p:ph type="title"/>
          </p:nvPr>
        </p:nvSpPr>
        <p:spPr>
          <a:xfrm>
            <a:off x="1123356" y="1188637"/>
            <a:ext cx="9984615" cy="1597228"/>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ts val="6000"/>
              <a:buFont typeface="Play"/>
              <a:buNone/>
            </a:pPr>
            <a:r>
              <a:rPr lang="en-US" sz="6000" b="1"/>
              <a:t>Key Results &amp; Interpretation</a:t>
            </a:r>
            <a:endParaRPr/>
          </a:p>
        </p:txBody>
      </p:sp>
      <p:pic>
        <p:nvPicPr>
          <p:cNvPr id="200" name="Google Shape;200;p6" descr="A white background with black text&#10;&#10;AI-generated content may be incorrect."/>
          <p:cNvPicPr preferRelativeResize="0"/>
          <p:nvPr/>
        </p:nvPicPr>
        <p:blipFill rotWithShape="1">
          <a:blip r:embed="rId3">
            <a:alphaModFix/>
          </a:blip>
          <a:srcRect/>
          <a:stretch/>
        </p:blipFill>
        <p:spPr>
          <a:xfrm>
            <a:off x="704536" y="3169920"/>
            <a:ext cx="5179716" cy="1081611"/>
          </a:xfrm>
          <a:prstGeom prst="rect">
            <a:avLst/>
          </a:prstGeom>
          <a:noFill/>
          <a:ln>
            <a:noFill/>
          </a:ln>
        </p:spPr>
      </p:pic>
      <p:sp>
        <p:nvSpPr>
          <p:cNvPr id="201" name="Google Shape;201;p6"/>
          <p:cNvSpPr txBox="1">
            <a:spLocks noGrp="1"/>
          </p:cNvSpPr>
          <p:nvPr>
            <p:ph type="body" idx="1"/>
          </p:nvPr>
        </p:nvSpPr>
        <p:spPr>
          <a:xfrm>
            <a:off x="5413249" y="2604837"/>
            <a:ext cx="5030148" cy="3064526"/>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1200"/>
              <a:buChar char="•"/>
            </a:pPr>
            <a:r>
              <a:rPr lang="en-US" sz="1200" b="0" i="0" u="none" strike="noStrike" cap="none">
                <a:latin typeface="Arial"/>
                <a:ea typeface="Arial"/>
                <a:cs typeface="Arial"/>
                <a:sym typeface="Arial"/>
              </a:rPr>
              <a:t>Test-set performance:</a:t>
            </a:r>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a:ea typeface="Arial"/>
                <a:cs typeface="Arial"/>
                <a:sym typeface="Arial"/>
              </a:rPr>
              <a:t>GLM: </a:t>
            </a:r>
            <a:r>
              <a:rPr lang="en-US" sz="1200" b="1" i="0" u="none" strike="noStrike" cap="none">
                <a:latin typeface="Arial"/>
                <a:ea typeface="Arial"/>
                <a:cs typeface="Arial"/>
                <a:sym typeface="Arial"/>
              </a:rPr>
              <a:t>Acc 0.814</a:t>
            </a:r>
            <a:r>
              <a:rPr lang="en-US" sz="1200" b="0" i="0" u="none" strike="noStrike" cap="none">
                <a:latin typeface="Arial"/>
                <a:ea typeface="Arial"/>
                <a:cs typeface="Arial"/>
                <a:sym typeface="Arial"/>
              </a:rPr>
              <a:t>, Sens 0.591, Spec 0.905.</a:t>
            </a:r>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a:ea typeface="Arial"/>
                <a:cs typeface="Arial"/>
                <a:sym typeface="Arial"/>
              </a:rPr>
              <a:t>Random Forest: Acc 0.799, </a:t>
            </a:r>
            <a:r>
              <a:rPr lang="en-US" sz="1200" b="1" i="0" u="none" strike="noStrike" cap="none">
                <a:latin typeface="Arial"/>
                <a:ea typeface="Arial"/>
                <a:cs typeface="Arial"/>
                <a:sym typeface="Arial"/>
              </a:rPr>
              <a:t>Sens 0.702</a:t>
            </a:r>
            <a:r>
              <a:rPr lang="en-US" sz="1200" b="0" i="0" u="none" strike="noStrike" cap="none">
                <a:latin typeface="Arial"/>
                <a:ea typeface="Arial"/>
                <a:cs typeface="Arial"/>
                <a:sym typeface="Arial"/>
              </a:rPr>
              <a:t>, Spec 0.859.</a:t>
            </a:r>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a:ea typeface="Arial"/>
                <a:cs typeface="Arial"/>
                <a:sym typeface="Arial"/>
              </a:rPr>
              <a:t>SVM: Acc 0.812, Sens 0.532, </a:t>
            </a:r>
            <a:r>
              <a:rPr lang="en-US" sz="1200" b="1" i="0" u="none" strike="noStrike" cap="none">
                <a:latin typeface="Arial"/>
                <a:ea typeface="Arial"/>
                <a:cs typeface="Arial"/>
                <a:sym typeface="Arial"/>
              </a:rPr>
              <a:t>Spec 0.919</a:t>
            </a:r>
            <a:r>
              <a:rPr lang="en-US" sz="1200" b="0" i="0" u="none" strike="noStrike" cap="none">
                <a:latin typeface="Arial"/>
                <a:ea typeface="Arial"/>
                <a:cs typeface="Arial"/>
                <a:sym typeface="Arial"/>
              </a:rPr>
              <a:t>.</a:t>
            </a:r>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a:ea typeface="Arial"/>
                <a:cs typeface="Arial"/>
                <a:sym typeface="Arial"/>
              </a:rPr>
              <a:t>kNN: Acc 0.784, Sens 0.412, Spec 0.919.</a:t>
            </a:r>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a:ea typeface="Arial"/>
                <a:cs typeface="Arial"/>
                <a:sym typeface="Arial"/>
              </a:rPr>
              <a:t>Random Forest offers the </a:t>
            </a:r>
            <a:r>
              <a:rPr lang="en-US" sz="1200" b="1" i="0" u="none" strike="noStrike" cap="none">
                <a:latin typeface="Arial"/>
                <a:ea typeface="Arial"/>
                <a:cs typeface="Arial"/>
                <a:sym typeface="Arial"/>
              </a:rPr>
              <a:t>best sensitivity</a:t>
            </a:r>
            <a:r>
              <a:rPr lang="en-US" sz="1200" b="0" i="0" u="none" strike="noStrike" cap="none">
                <a:latin typeface="Arial"/>
                <a:ea typeface="Arial"/>
                <a:cs typeface="Arial"/>
                <a:sym typeface="Arial"/>
              </a:rPr>
              <a:t>, identifying ~70% of churners.</a:t>
            </a:r>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a:ea typeface="Arial"/>
                <a:cs typeface="Arial"/>
                <a:sym typeface="Arial"/>
              </a:rPr>
              <a:t>GLM provides the </a:t>
            </a:r>
            <a:r>
              <a:rPr lang="en-US" sz="1200" b="1" i="0" u="none" strike="noStrike" cap="none">
                <a:latin typeface="Arial"/>
                <a:ea typeface="Arial"/>
                <a:cs typeface="Arial"/>
                <a:sym typeface="Arial"/>
              </a:rPr>
              <a:t>highest accuracy</a:t>
            </a:r>
            <a:r>
              <a:rPr lang="en-US" sz="1200" b="0" i="0" u="none" strike="noStrike" cap="none">
                <a:latin typeface="Arial"/>
                <a:ea typeface="Arial"/>
                <a:cs typeface="Arial"/>
                <a:sym typeface="Arial"/>
              </a:rPr>
              <a:t> with strong interpretability.</a:t>
            </a:r>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a:ea typeface="Arial"/>
                <a:cs typeface="Arial"/>
                <a:sym typeface="Arial"/>
              </a:rPr>
              <a:t>Key drivers of churn: tenure, TotalCharges, MonthlyCharges, Contract type and InternetService.</a:t>
            </a:r>
            <a:endParaRPr/>
          </a:p>
          <a:p>
            <a:pPr marL="228600" lvl="0" indent="-228600" algn="l" rtl="0">
              <a:lnSpc>
                <a:spcPct val="90000"/>
              </a:lnSpc>
              <a:spcBef>
                <a:spcPts val="600"/>
              </a:spcBef>
              <a:spcAft>
                <a:spcPts val="0"/>
              </a:spcAft>
              <a:buClr>
                <a:schemeClr val="dk1"/>
              </a:buClr>
              <a:buSzPts val="1200"/>
              <a:buChar char="•"/>
            </a:pPr>
            <a:r>
              <a:rPr lang="en-US" sz="1200" b="0" i="0" u="none" strike="noStrike" cap="none">
                <a:latin typeface="Arial"/>
                <a:ea typeface="Arial"/>
                <a:cs typeface="Arial"/>
                <a:sym typeface="Arial"/>
              </a:rPr>
              <a:t>Recommendation: use Random Forest for churn detection and GLM for transparent reporting to business stakeholders.</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1032</Words>
  <Application>Microsoft Office PowerPoint</Application>
  <PresentationFormat>Widescreen</PresentationFormat>
  <Paragraphs>46</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Play</vt:lpstr>
      <vt:lpstr>Office Theme</vt:lpstr>
      <vt:lpstr>PowerPoint Presentation</vt:lpstr>
      <vt:lpstr>Background</vt:lpstr>
      <vt:lpstr>Research Question</vt:lpstr>
      <vt:lpstr>Data</vt:lpstr>
      <vt:lpstr>Classical Models</vt:lpstr>
      <vt:lpstr>Key Results &amp; Interpretation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Alice Do</cp:lastModifiedBy>
  <cp:revision>3</cp:revision>
  <dcterms:created xsi:type="dcterms:W3CDTF">2025-12-07T00:27:20Z</dcterms:created>
  <dcterms:modified xsi:type="dcterms:W3CDTF">2025-12-09T10:04:30Z</dcterms:modified>
</cp:coreProperties>
</file>